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56" r:id="rId5"/>
    <p:sldId id="257" r:id="rId6"/>
    <p:sldId id="260" r:id="rId7"/>
    <p:sldId id="261" r:id="rId8"/>
    <p:sldId id="259"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4A993-B19D-4957-B0B0-2A6F6DBA73CC}" type="datetimeFigureOut">
              <a:rPr lang="en-GB" smtClean="0"/>
              <a:t>11/09/2026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C67EE-9CBA-42A2-97B9-D4E1C13E3FFF}" type="slidenum">
              <a:rPr lang="en-GB" smtClean="0"/>
              <a:t>‹#›</a:t>
            </a:fld>
            <a:endParaRPr lang="en-GB"/>
          </a:p>
        </p:txBody>
      </p:sp>
    </p:spTree>
    <p:extLst>
      <p:ext uri="{BB962C8B-B14F-4D97-AF65-F5344CB8AC3E}">
        <p14:creationId xmlns:p14="http://schemas.microsoft.com/office/powerpoint/2010/main" val="2613750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9C67EE-9CBA-42A2-97B9-D4E1C13E3FFF}" type="slidenum">
              <a:rPr lang="en-GB" smtClean="0"/>
              <a:t>2</a:t>
            </a:fld>
            <a:endParaRPr lang="en-GB"/>
          </a:p>
        </p:txBody>
      </p:sp>
    </p:spTree>
    <p:extLst>
      <p:ext uri="{BB962C8B-B14F-4D97-AF65-F5344CB8AC3E}">
        <p14:creationId xmlns:p14="http://schemas.microsoft.com/office/powerpoint/2010/main" val="253233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973171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23723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A37BE36-7D0F-44A2-A25B-DE35A52BACD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405915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A37BE36-7D0F-44A2-A25B-DE35A52BACD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67590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A37BE36-7D0F-44A2-A25B-DE35A52BACD2}"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7375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A37BE36-7D0F-44A2-A25B-DE35A52BACD2}"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995920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37BE36-7D0F-44A2-A25B-DE35A52BACD2}"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42232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6388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869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46178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10656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37BE36-7D0F-44A2-A25B-DE35A52BACD2}" type="datetimeFigureOut">
              <a:rPr lang="en-GB" smtClean="0"/>
              <a:t>11/09/2026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D4FDAD-DFC4-46B8-B368-8A3B126A7E7C}" type="slidenum">
              <a:rPr lang="en-GB" smtClean="0"/>
              <a:t>‹#›</a:t>
            </a:fld>
            <a:endParaRPr lang="en-GB"/>
          </a:p>
        </p:txBody>
      </p:sp>
    </p:spTree>
    <p:extLst>
      <p:ext uri="{BB962C8B-B14F-4D97-AF65-F5344CB8AC3E}">
        <p14:creationId xmlns:p14="http://schemas.microsoft.com/office/powerpoint/2010/main" val="3549574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reports.ofsted.gov.uk/provider/21/141892?utm_source=chatgpt.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6" name="Picture 2" descr="Blackthorns Community Primary Academy">
            <a:extLst>
              <a:ext uri="{FF2B5EF4-FFF2-40B4-BE49-F238E27FC236}">
                <a16:creationId xmlns:a16="http://schemas.microsoft.com/office/drawing/2014/main" id="{872C3D6B-1036-7E95-F0E3-1DB6D3F76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10" y="263978"/>
            <a:ext cx="4105275"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4B8E2E-8885-83C5-A549-63868FF3E1D9}"/>
              </a:ext>
            </a:extLst>
          </p:cNvPr>
          <p:cNvSpPr txBox="1"/>
          <p:nvPr/>
        </p:nvSpPr>
        <p:spPr>
          <a:xfrm>
            <a:off x="1382487" y="1406978"/>
            <a:ext cx="6400800" cy="584775"/>
          </a:xfrm>
          <a:prstGeom prst="rect">
            <a:avLst/>
          </a:prstGeom>
          <a:noFill/>
        </p:spPr>
        <p:txBody>
          <a:bodyPr wrap="square" rtlCol="0">
            <a:spAutoFit/>
          </a:bodyPr>
          <a:lstStyle/>
          <a:p>
            <a:r>
              <a:rPr lang="en-GB" sz="3200" b="1">
                <a:latin typeface="Berlin Sans FB Demi" panose="020E0802020502020306" pitchFamily="34" charset="0"/>
              </a:rPr>
              <a:t>BLACKTHORNS NEWSLETTER</a:t>
            </a:r>
          </a:p>
        </p:txBody>
      </p:sp>
      <p:sp>
        <p:nvSpPr>
          <p:cNvPr id="6" name="TextBox 5">
            <a:extLst>
              <a:ext uri="{FF2B5EF4-FFF2-40B4-BE49-F238E27FC236}">
                <a16:creationId xmlns:a16="http://schemas.microsoft.com/office/drawing/2014/main" id="{8C5D46CB-4AF3-77D2-2FD7-3273C3E87FCE}"/>
              </a:ext>
            </a:extLst>
          </p:cNvPr>
          <p:cNvSpPr txBox="1"/>
          <p:nvPr/>
        </p:nvSpPr>
        <p:spPr>
          <a:xfrm>
            <a:off x="5725886" y="424543"/>
            <a:ext cx="3169104" cy="369332"/>
          </a:xfrm>
          <a:prstGeom prst="rect">
            <a:avLst/>
          </a:prstGeom>
          <a:noFill/>
        </p:spPr>
        <p:txBody>
          <a:bodyPr wrap="square" lIns="91440" tIns="45720" rIns="91440" bIns="45720" rtlCol="0" anchor="t">
            <a:spAutoFit/>
          </a:bodyPr>
          <a:lstStyle/>
          <a:p>
            <a:r>
              <a:rPr lang="en-GB" dirty="0"/>
              <a:t>11th September 2026</a:t>
            </a:r>
          </a:p>
        </p:txBody>
      </p:sp>
      <p:sp>
        <p:nvSpPr>
          <p:cNvPr id="8" name="Rectangle 7">
            <a:extLst>
              <a:ext uri="{FF2B5EF4-FFF2-40B4-BE49-F238E27FC236}">
                <a16:creationId xmlns:a16="http://schemas.microsoft.com/office/drawing/2014/main" id="{5617B4E6-87D8-37EB-E4B8-EA1A8A29763E}"/>
              </a:ext>
            </a:extLst>
          </p:cNvPr>
          <p:cNvSpPr/>
          <p:nvPr/>
        </p:nvSpPr>
        <p:spPr>
          <a:xfrm>
            <a:off x="249010" y="1991753"/>
            <a:ext cx="8645980" cy="47791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Sun Clip Art Images – Browse 278,797 Stock Photos, Vectors ...">
            <a:extLst>
              <a:ext uri="{FF2B5EF4-FFF2-40B4-BE49-F238E27FC236}">
                <a16:creationId xmlns:a16="http://schemas.microsoft.com/office/drawing/2014/main" id="{E394DB98-97ED-E5E6-D963-C0842F4AA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544" y="913666"/>
            <a:ext cx="820451" cy="7961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7ACA8D88-C809-C97F-9EE0-CE1AC864E906}"/>
              </a:ext>
            </a:extLst>
          </p:cNvPr>
          <p:cNvSpPr txBox="1"/>
          <p:nvPr/>
        </p:nvSpPr>
        <p:spPr>
          <a:xfrm>
            <a:off x="425596" y="2103371"/>
            <a:ext cx="8060729" cy="2862322"/>
          </a:xfrm>
          <a:prstGeom prst="rect">
            <a:avLst/>
          </a:prstGeom>
          <a:noFill/>
          <a:ln>
            <a:solidFill>
              <a:schemeClr val="tx1"/>
            </a:solidFill>
          </a:ln>
        </p:spPr>
        <p:txBody>
          <a:bodyPr wrap="square" lIns="91440" tIns="45720" rIns="91440" bIns="45720" anchor="t">
            <a:spAutoFit/>
          </a:bodyPr>
          <a:lstStyle/>
          <a:p>
            <a:r>
              <a:rPr lang="en-GB" b="1" dirty="0">
                <a:latin typeface="Arial"/>
                <a:ea typeface="Cambria Math"/>
                <a:cs typeface="Arial"/>
              </a:rPr>
              <a:t>Welcome to the first newsletter of the year!</a:t>
            </a:r>
          </a:p>
          <a:p>
            <a:r>
              <a:rPr lang="en-GB" dirty="0"/>
              <a:t>It has been a wonderful start to the new school year, and we have been so pleased to welcome all of our children back to Blackthorns. The children have returned calmly, positively and with a fantastic attitude to their learning, and we are incredibly proud of the way they have settled back into school life. A particularly warm welcome goes to our new Reception children, who have settled in so beautifully. They have already impressed us with how well they are listening, following instructions and getting to know their new routines. It has been lovely to see so many happy faces around school, and we are looking forward to a fantastic year ahead!</a:t>
            </a:r>
            <a:endParaRPr lang="en-US" dirty="0"/>
          </a:p>
        </p:txBody>
      </p:sp>
      <p:sp>
        <p:nvSpPr>
          <p:cNvPr id="3" name="TextBox 2">
            <a:extLst>
              <a:ext uri="{FF2B5EF4-FFF2-40B4-BE49-F238E27FC236}">
                <a16:creationId xmlns:a16="http://schemas.microsoft.com/office/drawing/2014/main" id="{4CF1ED51-5F6D-01CC-61E8-65ADE2C590A1}"/>
              </a:ext>
            </a:extLst>
          </p:cNvPr>
          <p:cNvSpPr txBox="1"/>
          <p:nvPr/>
        </p:nvSpPr>
        <p:spPr>
          <a:xfrm>
            <a:off x="423266" y="4965693"/>
            <a:ext cx="8060729" cy="1754326"/>
          </a:xfrm>
          <a:prstGeom prst="rect">
            <a:avLst/>
          </a:prstGeom>
          <a:noFill/>
        </p:spPr>
        <p:txBody>
          <a:bodyPr wrap="square" rtlCol="0">
            <a:spAutoFit/>
          </a:bodyPr>
          <a:lstStyle/>
          <a:p>
            <a:r>
              <a:rPr lang="en-GB" b="1" dirty="0"/>
              <a:t>Staffing News</a:t>
            </a:r>
          </a:p>
          <a:p>
            <a:r>
              <a:rPr lang="en-GB" dirty="0"/>
              <a:t>We are delighted to welcome Miss Johnson to Blackthorns as our new Year 2 teacher. She has already made a fantastic start and is getting to know the children, families and wider school community. We are very pleased to have her as part of our team and look forward to all that she will bring to Year 2 this year. Please join us in giving her a very warm Blackthorns welcome!</a:t>
            </a:r>
            <a:endParaRPr lang="en-GB" b="1" dirty="0"/>
          </a:p>
        </p:txBody>
      </p:sp>
    </p:spTree>
    <p:extLst>
      <p:ext uri="{BB962C8B-B14F-4D97-AF65-F5344CB8AC3E}">
        <p14:creationId xmlns:p14="http://schemas.microsoft.com/office/powerpoint/2010/main" val="92289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EFABE411-095B-B1AC-D50D-E3BB42A029C1}"/>
              </a:ext>
            </a:extLst>
          </p:cNvPr>
          <p:cNvSpPr/>
          <p:nvPr/>
        </p:nvSpPr>
        <p:spPr>
          <a:xfrm>
            <a:off x="315321" y="398810"/>
            <a:ext cx="4753265" cy="353441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0074247-C0FE-726A-E1E0-2FD781989D90}"/>
              </a:ext>
            </a:extLst>
          </p:cNvPr>
          <p:cNvSpPr/>
          <p:nvPr/>
        </p:nvSpPr>
        <p:spPr>
          <a:xfrm>
            <a:off x="318085" y="4146930"/>
            <a:ext cx="3923246" cy="237179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Trailblazers (Year 6)</a:t>
            </a:r>
            <a:r>
              <a:rPr kumimoji="0" lang="en-GB" sz="1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have launched into their topic of 'Conflict'. They begin with a Write Inspired project, where plasticine models were used to inspire poetry. In English they have been imagining how Neville Chamberlain might have felt before informing the country that we were at war with Germany in 1939. Mrs Thomas has introduced Henry Moore's wartime London Underground paintings as a reference point for creating some amazing artwork too. We are also REALLY looking forward to our residential to the Isle of Wight later in the month.</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294A3FB8-829F-190C-A65C-F823DB155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025" y="1403999"/>
            <a:ext cx="2711158" cy="2025001"/>
          </a:xfrm>
          <a:prstGeom prst="rect">
            <a:avLst/>
          </a:prstGeom>
        </p:spPr>
      </p:pic>
      <p:sp>
        <p:nvSpPr>
          <p:cNvPr id="4" name="TextBox 3">
            <a:extLst>
              <a:ext uri="{FF2B5EF4-FFF2-40B4-BE49-F238E27FC236}">
                <a16:creationId xmlns:a16="http://schemas.microsoft.com/office/drawing/2014/main" id="{09CEE179-E0AE-B610-471E-2691C9A28C66}"/>
              </a:ext>
            </a:extLst>
          </p:cNvPr>
          <p:cNvSpPr txBox="1"/>
          <p:nvPr/>
        </p:nvSpPr>
        <p:spPr>
          <a:xfrm>
            <a:off x="315321" y="398810"/>
            <a:ext cx="4640727" cy="1077218"/>
          </a:xfrm>
          <a:prstGeom prst="rect">
            <a:avLst/>
          </a:prstGeom>
          <a:noFill/>
        </p:spPr>
        <p:txBody>
          <a:bodyPr wrap="square" rtlCol="0">
            <a:spAutoFit/>
          </a:bodyPr>
          <a:lstStyle/>
          <a:p>
            <a:pPr algn="ctr"/>
            <a:r>
              <a:rPr lang="en-GB" sz="1600" dirty="0"/>
              <a:t>We are delighted to introduce our new</a:t>
            </a:r>
            <a:r>
              <a:rPr lang="en-GB" sz="1600" b="1" dirty="0"/>
              <a:t> Pupil Leadership Team </a:t>
            </a:r>
            <a:r>
              <a:rPr lang="en-GB" sz="1600" dirty="0"/>
              <a:t>for this academic year. We are very proud of them and look forward to seeing them flourish in their new roles!</a:t>
            </a:r>
          </a:p>
        </p:txBody>
      </p:sp>
      <p:sp>
        <p:nvSpPr>
          <p:cNvPr id="7" name="TextBox 6">
            <a:extLst>
              <a:ext uri="{FF2B5EF4-FFF2-40B4-BE49-F238E27FC236}">
                <a16:creationId xmlns:a16="http://schemas.microsoft.com/office/drawing/2014/main" id="{DF203E14-17AF-FC5E-B85E-6E403C40BA17}"/>
              </a:ext>
            </a:extLst>
          </p:cNvPr>
          <p:cNvSpPr txBox="1"/>
          <p:nvPr/>
        </p:nvSpPr>
        <p:spPr>
          <a:xfrm>
            <a:off x="115557" y="3429000"/>
            <a:ext cx="5152791" cy="338554"/>
          </a:xfrm>
          <a:prstGeom prst="rect">
            <a:avLst/>
          </a:prstGeom>
          <a:noFill/>
        </p:spPr>
        <p:txBody>
          <a:bodyPr wrap="square" rtlCol="0">
            <a:spAutoFit/>
          </a:bodyPr>
          <a:lstStyle/>
          <a:p>
            <a:pPr algn="ctr"/>
            <a:r>
              <a:rPr lang="en-GB" sz="1600" dirty="0"/>
              <a:t>Oscar, Ottilie, Lila and Stanley with Mrs Saunders </a:t>
            </a:r>
          </a:p>
        </p:txBody>
      </p:sp>
      <p:sp>
        <p:nvSpPr>
          <p:cNvPr id="9" name="TextBox 8">
            <a:extLst>
              <a:ext uri="{FF2B5EF4-FFF2-40B4-BE49-F238E27FC236}">
                <a16:creationId xmlns:a16="http://schemas.microsoft.com/office/drawing/2014/main" id="{E9DA1FE2-1204-9883-10DB-3ACBD5600F39}"/>
              </a:ext>
            </a:extLst>
          </p:cNvPr>
          <p:cNvSpPr txBox="1"/>
          <p:nvPr/>
        </p:nvSpPr>
        <p:spPr>
          <a:xfrm>
            <a:off x="5153982" y="197346"/>
            <a:ext cx="3990018" cy="646330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Forest School</a:t>
            </a:r>
          </a:p>
          <a:p>
            <a:r>
              <a:rPr lang="en-GB" dirty="0"/>
              <a:t>We are very excited to be starting our Forest School sessions this year! Each class will have 10 half-day sessions across the academic year, organised into two blocks of five weeks. We know how much the children enjoy learning outdoors and exploring the natural environment, and we are looking forward to seeing them develop their confidence, independence and teamwork through these experiences. These sessions are generously funded by our Friends of Blackthorns (FOBs), and we are incredibly grateful for their continued support. Please look out for confirmation of dates and, when requested, we would be very grateful if parent/carer volunteers could sign up to support the sessions. Your help makes a real difference in enabling us to provide these valuable experiences for the children.</a:t>
            </a:r>
          </a:p>
        </p:txBody>
      </p:sp>
    </p:spTree>
    <p:extLst>
      <p:ext uri="{BB962C8B-B14F-4D97-AF65-F5344CB8AC3E}">
        <p14:creationId xmlns:p14="http://schemas.microsoft.com/office/powerpoint/2010/main" val="1652063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066FCEB-FD4C-5FDE-21FF-A5A4988F2899}"/>
              </a:ext>
            </a:extLst>
          </p:cNvPr>
          <p:cNvSpPr/>
          <p:nvPr/>
        </p:nvSpPr>
        <p:spPr>
          <a:xfrm>
            <a:off x="191611" y="350274"/>
            <a:ext cx="8731162" cy="27084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8C8A84-F5E0-5549-448E-10CCDBF03975}"/>
              </a:ext>
            </a:extLst>
          </p:cNvPr>
          <p:cNvSpPr txBox="1"/>
          <p:nvPr/>
        </p:nvSpPr>
        <p:spPr>
          <a:xfrm>
            <a:off x="221227" y="2412379"/>
            <a:ext cx="8467344" cy="523220"/>
          </a:xfrm>
          <a:prstGeom prst="rect">
            <a:avLst/>
          </a:prstGeom>
          <a:noFill/>
        </p:spPr>
        <p:txBody>
          <a:bodyPr wrap="square">
            <a:spAutoFit/>
          </a:bodyPr>
          <a:lstStyle/>
          <a:p>
            <a:pPr>
              <a:buNone/>
            </a:pPr>
            <a:r>
              <a:rPr lang="en-GB" sz="1400" dirty="0"/>
              <a:t>The full Ofsted report has been </a:t>
            </a:r>
            <a:r>
              <a:rPr lang="en-GB" sz="1400" b="1" dirty="0"/>
              <a:t>sent to all parents and carers</a:t>
            </a:r>
            <a:r>
              <a:rPr lang="en-GB" sz="1400" dirty="0"/>
              <a:t>, but you can also read it on the Ofsted website here: </a:t>
            </a:r>
            <a:r>
              <a:rPr lang="en-GB" sz="1400" dirty="0">
                <a:hlinkClick r:id="rId2"/>
              </a:rPr>
              <a:t>Read the full Ofsted report on the Ofsted website</a:t>
            </a:r>
            <a:r>
              <a:rPr lang="en-GB" sz="1400" dirty="0"/>
              <a:t>.</a:t>
            </a:r>
          </a:p>
        </p:txBody>
      </p:sp>
      <p:sp>
        <p:nvSpPr>
          <p:cNvPr id="6" name="TextBox 5">
            <a:extLst>
              <a:ext uri="{FF2B5EF4-FFF2-40B4-BE49-F238E27FC236}">
                <a16:creationId xmlns:a16="http://schemas.microsoft.com/office/drawing/2014/main" id="{D21E873A-22B4-CAAD-797E-47DC9C518356}"/>
              </a:ext>
            </a:extLst>
          </p:cNvPr>
          <p:cNvSpPr txBox="1"/>
          <p:nvPr/>
        </p:nvSpPr>
        <p:spPr>
          <a:xfrm>
            <a:off x="323520" y="350274"/>
            <a:ext cx="8467343" cy="2092881"/>
          </a:xfrm>
          <a:prstGeom prst="rect">
            <a:avLst/>
          </a:prstGeom>
          <a:noFill/>
        </p:spPr>
        <p:txBody>
          <a:bodyPr wrap="square">
            <a:spAutoFit/>
          </a:bodyPr>
          <a:lstStyle/>
          <a:p>
            <a:pPr>
              <a:buNone/>
            </a:pPr>
            <a:r>
              <a:rPr lang="en-GB" b="1" dirty="0"/>
              <a:t>🌟 Celebrating our Ofsted report</a:t>
            </a:r>
          </a:p>
          <a:p>
            <a:pPr>
              <a:buNone/>
            </a:pPr>
            <a:r>
              <a:rPr lang="en-GB" sz="1400" dirty="0"/>
              <a:t>We are delighted to share the positive findings from our recent Ofsted inspection. </a:t>
            </a:r>
            <a:r>
              <a:rPr lang="en-GB" sz="1400" b="1" dirty="0"/>
              <a:t>Achievement was judged to be a ‘Strong standard’</a:t>
            </a:r>
            <a:r>
              <a:rPr lang="en-GB" sz="1400" dirty="0"/>
              <a:t>, with inspectors highlighting that pupils achieve highly, Year 6 attainment is above national averages and pupils’ work is of a high quality. Inspectors also praised our </a:t>
            </a:r>
            <a:r>
              <a:rPr lang="en-GB" sz="1400" b="1" dirty="0"/>
              <a:t>calm and respectful behaviour, high attendance, strong support for pupils with SEND, caring and nurturing ethos, and rich opportunities for personal development and enrichment</a:t>
            </a:r>
            <a:r>
              <a:rPr lang="en-GB" sz="1400" dirty="0"/>
              <a:t>. They described Blackthorns as a </a:t>
            </a:r>
            <a:r>
              <a:rPr lang="en-GB" sz="1400" b="1" dirty="0"/>
              <a:t>“safe and welcoming school”</a:t>
            </a:r>
            <a:r>
              <a:rPr lang="en-GB" sz="1400" dirty="0"/>
              <a:t> where pupils grow in confidence, resilience and independence. We are incredibly proud of our pupils, staff and wider school community and look forward to building on these strengths as we continue to improve.</a:t>
            </a:r>
          </a:p>
        </p:txBody>
      </p:sp>
      <p:sp>
        <p:nvSpPr>
          <p:cNvPr id="4" name="TextBox 3">
            <a:extLst>
              <a:ext uri="{FF2B5EF4-FFF2-40B4-BE49-F238E27FC236}">
                <a16:creationId xmlns:a16="http://schemas.microsoft.com/office/drawing/2014/main" id="{1C9F2E7F-13C3-2D81-CDC2-046F093B02BD}"/>
              </a:ext>
            </a:extLst>
          </p:cNvPr>
          <p:cNvSpPr txBox="1"/>
          <p:nvPr/>
        </p:nvSpPr>
        <p:spPr>
          <a:xfrm>
            <a:off x="323520" y="3294287"/>
            <a:ext cx="4572000" cy="1384995"/>
          </a:xfrm>
          <a:prstGeom prst="rect">
            <a:avLst/>
          </a:prstGeom>
          <a:noFill/>
          <a:ln>
            <a:solidFill>
              <a:schemeClr val="tx1"/>
            </a:solidFill>
          </a:ln>
        </p:spPr>
        <p:txBody>
          <a:bodyPr wrap="square">
            <a:spAutoFit/>
          </a:bodyPr>
          <a:lstStyle/>
          <a:p>
            <a:r>
              <a:rPr lang="en-GB" sz="1200" dirty="0">
                <a:solidFill>
                  <a:srgbClr val="000000"/>
                </a:solidFill>
                <a:effectLst/>
                <a:latin typeface="Aptos" panose="020B0004020202020204" pitchFamily="34" charset="0"/>
              </a:rPr>
              <a:t>This week in </a:t>
            </a:r>
            <a:r>
              <a:rPr lang="en-GB" sz="1200" b="1" dirty="0">
                <a:solidFill>
                  <a:srgbClr val="000000"/>
                </a:solidFill>
                <a:effectLst/>
                <a:latin typeface="Aptos" panose="020B0004020202020204" pitchFamily="34" charset="0"/>
              </a:rPr>
              <a:t>Explorers (Year 2</a:t>
            </a:r>
            <a:r>
              <a:rPr lang="en-GB" sz="1200" dirty="0">
                <a:solidFill>
                  <a:srgbClr val="000000"/>
                </a:solidFill>
                <a:effectLst/>
                <a:latin typeface="Aptos" panose="020B0004020202020204" pitchFamily="34" charset="0"/>
              </a:rPr>
              <a:t>) we have been looking at the book 'Here We Are'. We have been talking about the importance of our planet and ways we can keep it safe! We have also been talking about settling into a new class and how sometimes it can be quite daunting. In PSHE this week we spoke about some of the worries we might have and created our own worry monsters to help us face them head on! </a:t>
            </a:r>
            <a:endParaRPr lang="en-GB" dirty="0"/>
          </a:p>
        </p:txBody>
      </p:sp>
      <p:sp>
        <p:nvSpPr>
          <p:cNvPr id="9" name="TextBox 8">
            <a:extLst>
              <a:ext uri="{FF2B5EF4-FFF2-40B4-BE49-F238E27FC236}">
                <a16:creationId xmlns:a16="http://schemas.microsoft.com/office/drawing/2014/main" id="{B7A91B9C-7C7E-93A1-F228-9ED2266E08ED}"/>
              </a:ext>
            </a:extLst>
          </p:cNvPr>
          <p:cNvSpPr txBox="1"/>
          <p:nvPr/>
        </p:nvSpPr>
        <p:spPr>
          <a:xfrm>
            <a:off x="323520" y="4943501"/>
            <a:ext cx="4572000" cy="1200329"/>
          </a:xfrm>
          <a:prstGeom prst="rect">
            <a:avLst/>
          </a:prstGeom>
          <a:noFill/>
          <a:ln>
            <a:solidFill>
              <a:schemeClr val="tx1"/>
            </a:solidFill>
          </a:ln>
        </p:spPr>
        <p:txBody>
          <a:bodyPr wrap="square">
            <a:spAutoFit/>
          </a:bodyPr>
          <a:lstStyle/>
          <a:p>
            <a:pPr fontAlgn="base"/>
            <a:r>
              <a:rPr lang="en-GB" sz="1200" b="0" i="0" dirty="0">
                <a:solidFill>
                  <a:srgbClr val="000000"/>
                </a:solidFill>
                <a:effectLst/>
                <a:latin typeface="Aptos" panose="020B0004020202020204" pitchFamily="34" charset="0"/>
              </a:rPr>
              <a:t>What a fantastic start from our new </a:t>
            </a:r>
            <a:r>
              <a:rPr lang="en-GB" sz="1200" b="1" dirty="0">
                <a:solidFill>
                  <a:srgbClr val="000000"/>
                </a:solidFill>
                <a:latin typeface="Aptos" panose="020B0004020202020204" pitchFamily="34" charset="0"/>
              </a:rPr>
              <a:t>Thinkers Class</a:t>
            </a:r>
          </a:p>
          <a:p>
            <a:pPr marL="0" marR="0" indent="0" algn="l" fontAlgn="base">
              <a:buNone/>
            </a:pPr>
            <a:r>
              <a:rPr lang="en-GB" sz="1200" b="0" i="0" dirty="0">
                <a:solidFill>
                  <a:srgbClr val="000000"/>
                </a:solidFill>
                <a:effectLst/>
                <a:latin typeface="Aptos" panose="020B0004020202020204" pitchFamily="34" charset="0"/>
              </a:rPr>
              <a:t> Reception children, they’ve settled in so well to their new environment and routines, and it’s been wonderful to see them making new friends. We’re very proud of each and every one of them! We are looking forward to them starting full-time next week and introducing our autumn topic 'All about Me'.</a:t>
            </a:r>
          </a:p>
        </p:txBody>
      </p:sp>
      <p:sp>
        <p:nvSpPr>
          <p:cNvPr id="12" name="TextBox 11">
            <a:extLst>
              <a:ext uri="{FF2B5EF4-FFF2-40B4-BE49-F238E27FC236}">
                <a16:creationId xmlns:a16="http://schemas.microsoft.com/office/drawing/2014/main" id="{0B11578A-E447-55B0-F189-95B13083534E}"/>
              </a:ext>
            </a:extLst>
          </p:cNvPr>
          <p:cNvSpPr txBox="1"/>
          <p:nvPr/>
        </p:nvSpPr>
        <p:spPr>
          <a:xfrm>
            <a:off x="5389358" y="3294287"/>
            <a:ext cx="3299213" cy="2677656"/>
          </a:xfrm>
          <a:prstGeom prst="rect">
            <a:avLst/>
          </a:prstGeom>
          <a:noFill/>
          <a:ln>
            <a:solidFill>
              <a:schemeClr val="tx1"/>
            </a:solidFill>
          </a:ln>
        </p:spPr>
        <p:txBody>
          <a:bodyPr wrap="square">
            <a:spAutoFit/>
          </a:bodyPr>
          <a:lstStyle/>
          <a:p>
            <a:pPr marL="0" marR="0" indent="0" algn="l" fontAlgn="base">
              <a:buNone/>
            </a:pPr>
            <a:r>
              <a:rPr lang="en-GB" sz="1200" b="1" i="0" dirty="0">
                <a:solidFill>
                  <a:srgbClr val="000000"/>
                </a:solidFill>
                <a:effectLst/>
                <a:latin typeface="Aptos" panose="020B0004020202020204" pitchFamily="34" charset="0"/>
              </a:rPr>
              <a:t>Inventors</a:t>
            </a:r>
            <a:r>
              <a:rPr lang="en-GB" sz="1200" b="0" i="0" dirty="0">
                <a:solidFill>
                  <a:srgbClr val="000000"/>
                </a:solidFill>
                <a:effectLst/>
                <a:latin typeface="Aptos" panose="020B0004020202020204" pitchFamily="34" charset="0"/>
              </a:rPr>
              <a:t> are now in full swing of Year 1 life!</a:t>
            </a:r>
          </a:p>
          <a:p>
            <a:pPr marL="0" marR="0" indent="0" algn="l" fontAlgn="base">
              <a:buNone/>
            </a:pPr>
            <a:r>
              <a:rPr lang="en-GB" sz="1200" b="0" i="0" dirty="0">
                <a:solidFill>
                  <a:srgbClr val="000000"/>
                </a:solidFill>
                <a:effectLst/>
                <a:latin typeface="Aptos" panose="020B0004020202020204" pitchFamily="34" charset="0"/>
              </a:rPr>
              <a:t>Inspired by familiar Julia Donaldson stories, we have been building sentences using Colourful Semantics and developing our language and communication skills. We have also taken part in lots of circle-time discussions around ‘Being Me in My World’, sharing our thoughts and feelings about starting Year 1.</a:t>
            </a:r>
          </a:p>
          <a:p>
            <a:pPr marL="0" marR="0" indent="0" algn="l" fontAlgn="base">
              <a:buNone/>
            </a:pPr>
            <a:r>
              <a:rPr lang="en-GB" sz="1200" b="0" i="0" dirty="0">
                <a:solidFill>
                  <a:srgbClr val="000000"/>
                </a:solidFill>
                <a:effectLst/>
                <a:latin typeface="Aptos" panose="020B0004020202020204" pitchFamily="34" charset="0"/>
              </a:rPr>
              <a:t>In maths, we have enjoyed lots of play-based learning, exploring Place Value within 10 through practical and engaging activities.</a:t>
            </a:r>
          </a:p>
          <a:p>
            <a:pPr marL="0" marR="0" indent="0" algn="l" fontAlgn="base">
              <a:buNone/>
            </a:pPr>
            <a:r>
              <a:rPr lang="en-GB" sz="1200" b="0" i="0" dirty="0">
                <a:solidFill>
                  <a:srgbClr val="000000"/>
                </a:solidFill>
                <a:effectLst/>
                <a:latin typeface="Aptos" panose="020B0004020202020204" pitchFamily="34" charset="0"/>
              </a:rPr>
              <a:t>We have had a brilliant start to the year so far, and we are so proud of all the children and the way they have settled into their new routines.</a:t>
            </a:r>
          </a:p>
        </p:txBody>
      </p:sp>
    </p:spTree>
    <p:extLst>
      <p:ext uri="{BB962C8B-B14F-4D97-AF65-F5344CB8AC3E}">
        <p14:creationId xmlns:p14="http://schemas.microsoft.com/office/powerpoint/2010/main" val="293546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D9ADEF50-1B77-821D-A6B1-92195E4DDE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4F55C72-DDE2-DE7A-FDFA-F6AC8DEFDFA0}"/>
              </a:ext>
            </a:extLst>
          </p:cNvPr>
          <p:cNvSpPr txBox="1"/>
          <p:nvPr/>
        </p:nvSpPr>
        <p:spPr>
          <a:xfrm>
            <a:off x="131496" y="743111"/>
            <a:ext cx="4572000" cy="1323439"/>
          </a:xfrm>
          <a:prstGeom prst="rect">
            <a:avLst/>
          </a:prstGeom>
          <a:noFill/>
          <a:ln>
            <a:solidFill>
              <a:schemeClr val="tx1"/>
            </a:solidFill>
          </a:ln>
        </p:spPr>
        <p:txBody>
          <a:bodyPr wrap="square">
            <a:spAutoFit/>
          </a:bodyPr>
          <a:lstStyle/>
          <a:p>
            <a:r>
              <a:rPr lang="en-GB" sz="1600" b="1" dirty="0"/>
              <a:t>Year 3 Warriors </a:t>
            </a:r>
            <a:r>
              <a:rPr lang="en-GB" sz="1600" dirty="0"/>
              <a:t>have made clay caves, written about the creatures they may hide and started reading 'Stone Age Boy' by Satoshi Kitamura. We have been focussing on PSHE and writing our class learning charter too.</a:t>
            </a:r>
          </a:p>
        </p:txBody>
      </p:sp>
      <p:sp>
        <p:nvSpPr>
          <p:cNvPr id="9" name="TextBox 8">
            <a:extLst>
              <a:ext uri="{FF2B5EF4-FFF2-40B4-BE49-F238E27FC236}">
                <a16:creationId xmlns:a16="http://schemas.microsoft.com/office/drawing/2014/main" id="{302C0D57-86DF-55F0-3D8E-562383E1E7DA}"/>
              </a:ext>
            </a:extLst>
          </p:cNvPr>
          <p:cNvSpPr txBox="1"/>
          <p:nvPr/>
        </p:nvSpPr>
        <p:spPr>
          <a:xfrm>
            <a:off x="131496" y="2657501"/>
            <a:ext cx="4572000" cy="3293209"/>
          </a:xfrm>
          <a:prstGeom prst="rect">
            <a:avLst/>
          </a:prstGeom>
          <a:noFill/>
          <a:ln>
            <a:solidFill>
              <a:schemeClr val="tx1"/>
            </a:solidFill>
          </a:ln>
        </p:spPr>
        <p:txBody>
          <a:bodyPr wrap="square">
            <a:spAutoFit/>
          </a:bodyPr>
          <a:lstStyle/>
          <a:p>
            <a:pPr fontAlgn="base"/>
            <a:r>
              <a:rPr lang="en-GB" sz="1600" dirty="0">
                <a:solidFill>
                  <a:srgbClr val="000000"/>
                </a:solidFill>
                <a:effectLst/>
                <a:latin typeface="Aptos" panose="020B0004020202020204" pitchFamily="34" charset="0"/>
              </a:rPr>
              <a:t>So far, this half-term, </a:t>
            </a:r>
            <a:r>
              <a:rPr lang="en-GB" sz="1600" b="1" dirty="0">
                <a:solidFill>
                  <a:srgbClr val="000000"/>
                </a:solidFill>
                <a:effectLst/>
                <a:latin typeface="Aptos" panose="020B0004020202020204" pitchFamily="34" charset="0"/>
              </a:rPr>
              <a:t>Year 4 </a:t>
            </a:r>
            <a:r>
              <a:rPr lang="en-GB" sz="1600" b="1" dirty="0" err="1">
                <a:solidFill>
                  <a:srgbClr val="000000"/>
                </a:solidFill>
                <a:effectLst/>
                <a:latin typeface="Aptos" panose="020B0004020202020204" pitchFamily="34" charset="0"/>
              </a:rPr>
              <a:t>Groundbreakers</a:t>
            </a:r>
            <a:r>
              <a:rPr lang="en-GB" sz="1600" b="1" dirty="0">
                <a:solidFill>
                  <a:srgbClr val="000000"/>
                </a:solidFill>
                <a:effectLst/>
                <a:latin typeface="Aptos" panose="020B0004020202020204" pitchFamily="34" charset="0"/>
              </a:rPr>
              <a:t> </a:t>
            </a:r>
            <a:r>
              <a:rPr lang="en-GB" sz="1600" dirty="0">
                <a:solidFill>
                  <a:srgbClr val="000000"/>
                </a:solidFill>
                <a:effectLst/>
                <a:latin typeface="Aptos" panose="020B0004020202020204" pitchFamily="34" charset="0"/>
              </a:rPr>
              <a:t>have been investigating how sound is made and how we hear different sounds through a series of observations including: rice on a drum and a tuning fork in water! In history, the children have begun to learn about some famous British monarchs and how they changed the monarchy and Britain. Through the safe use of AI, the children found themselves talking to Henry VIII about his life through an online chatroom! Linked to this topic, Year 4 have sparked their imagination, using the sound of a royal fanfare to inspire their ideas for their narratives in English</a:t>
            </a:r>
            <a:r>
              <a:rPr lang="en-GB" sz="1200" dirty="0">
                <a:solidFill>
                  <a:srgbClr val="000000"/>
                </a:solidFill>
                <a:effectLst/>
                <a:latin typeface="Aptos" panose="020B0004020202020204" pitchFamily="34" charset="0"/>
              </a:rPr>
              <a:t>.</a:t>
            </a:r>
            <a:endParaRPr lang="en-GB" sz="1200" b="0" i="0" dirty="0">
              <a:solidFill>
                <a:srgbClr val="000000"/>
              </a:solidFill>
              <a:effectLst/>
              <a:latin typeface="Aptos" panose="020B0004020202020204" pitchFamily="34" charset="0"/>
            </a:endParaRPr>
          </a:p>
        </p:txBody>
      </p:sp>
      <p:sp>
        <p:nvSpPr>
          <p:cNvPr id="12" name="TextBox 11">
            <a:extLst>
              <a:ext uri="{FF2B5EF4-FFF2-40B4-BE49-F238E27FC236}">
                <a16:creationId xmlns:a16="http://schemas.microsoft.com/office/drawing/2014/main" id="{72B71718-A40C-AEE7-7107-BB048DDF72EB}"/>
              </a:ext>
            </a:extLst>
          </p:cNvPr>
          <p:cNvSpPr txBox="1"/>
          <p:nvPr/>
        </p:nvSpPr>
        <p:spPr>
          <a:xfrm>
            <a:off x="5297918" y="743111"/>
            <a:ext cx="3299213" cy="3416320"/>
          </a:xfrm>
          <a:prstGeom prst="rect">
            <a:avLst/>
          </a:prstGeom>
          <a:noFill/>
          <a:ln>
            <a:solidFill>
              <a:schemeClr val="tx1"/>
            </a:solidFill>
          </a:ln>
        </p:spPr>
        <p:txBody>
          <a:bodyPr wrap="square">
            <a:spAutoFit/>
          </a:bodyPr>
          <a:lstStyle/>
          <a:p>
            <a:pPr fontAlgn="base"/>
            <a:r>
              <a:rPr lang="en-GB" b="1" dirty="0"/>
              <a:t>Year 5 Innovators </a:t>
            </a:r>
            <a:r>
              <a:rPr lang="en-GB" dirty="0"/>
              <a:t>have had a fabulous start to the year, setting the bar high with behaviour. We have begun reading The Viewer by Shuan Tan and the children have impressed the Year 5 team with their creativity and imagination. In History we've started our Tudors topic, looking at sources to tell us what life was like during that period.</a:t>
            </a:r>
            <a:endParaRPr lang="en-GB" sz="1200" b="0" i="0" dirty="0">
              <a:solidFill>
                <a:srgbClr val="000000"/>
              </a:solidFill>
              <a:effectLst/>
              <a:latin typeface="Aptos" panose="020B0004020202020204" pitchFamily="34" charset="0"/>
            </a:endParaRPr>
          </a:p>
        </p:txBody>
      </p:sp>
      <p:sp>
        <p:nvSpPr>
          <p:cNvPr id="3" name="TextBox 2">
            <a:extLst>
              <a:ext uri="{FF2B5EF4-FFF2-40B4-BE49-F238E27FC236}">
                <a16:creationId xmlns:a16="http://schemas.microsoft.com/office/drawing/2014/main" id="{8A79DE43-15D0-7BA4-FF52-CDC1FB7BFF4B}"/>
              </a:ext>
            </a:extLst>
          </p:cNvPr>
          <p:cNvSpPr txBox="1"/>
          <p:nvPr/>
        </p:nvSpPr>
        <p:spPr>
          <a:xfrm>
            <a:off x="4873752" y="4304105"/>
            <a:ext cx="3904488" cy="1477328"/>
          </a:xfrm>
          <a:prstGeom prst="rect">
            <a:avLst/>
          </a:prstGeom>
          <a:noFill/>
          <a:ln>
            <a:solidFill>
              <a:srgbClr val="0070C0"/>
            </a:solidFill>
          </a:ln>
        </p:spPr>
        <p:txBody>
          <a:bodyPr wrap="square">
            <a:spAutoFit/>
          </a:bodyPr>
          <a:lstStyle/>
          <a:p>
            <a:pPr marL="0" marR="0" indent="0" algn="l" fontAlgn="base">
              <a:buNone/>
            </a:pPr>
            <a:r>
              <a:rPr lang="en-GB" sz="1125" b="1" i="0" u="sng" dirty="0">
                <a:solidFill>
                  <a:srgbClr val="242424"/>
                </a:solidFill>
                <a:effectLst/>
                <a:latin typeface="Segoe UI" panose="020B0502040204020203" pitchFamily="34" charset="0"/>
              </a:rPr>
              <a:t>FOBS NEWS!</a:t>
            </a:r>
          </a:p>
          <a:p>
            <a:pPr marL="0" marR="0" indent="0" algn="l" fontAlgn="base">
              <a:buNone/>
            </a:pPr>
            <a:r>
              <a:rPr lang="en-GB" sz="1125" b="0" i="0" dirty="0">
                <a:solidFill>
                  <a:srgbClr val="242424"/>
                </a:solidFill>
                <a:effectLst/>
                <a:latin typeface="Segoe UI" panose="020B0502040204020203" pitchFamily="34" charset="0"/>
              </a:rPr>
              <a:t>We have a uniform and cookie/ donut sale on Friday 18th September.</a:t>
            </a:r>
          </a:p>
          <a:p>
            <a:pPr marL="0" marR="0" indent="0" algn="l" fontAlgn="base">
              <a:buNone/>
            </a:pPr>
            <a:r>
              <a:rPr lang="en-GB" sz="1125" b="0" i="0" dirty="0">
                <a:solidFill>
                  <a:srgbClr val="242424"/>
                </a:solidFill>
                <a:effectLst/>
                <a:latin typeface="Segoe UI" panose="020B0502040204020203" pitchFamily="34" charset="0"/>
              </a:rPr>
              <a:t>* Cash and card accepted.</a:t>
            </a:r>
          </a:p>
          <a:p>
            <a:pPr marL="0" marR="0" indent="0" algn="l" fontAlgn="base">
              <a:buNone/>
            </a:pPr>
            <a:r>
              <a:rPr lang="en-GB" sz="1125" b="0" i="0" dirty="0">
                <a:solidFill>
                  <a:srgbClr val="242424"/>
                </a:solidFill>
                <a:effectLst/>
                <a:latin typeface="Segoe UI" panose="020B0502040204020203" pitchFamily="34" charset="0"/>
              </a:rPr>
              <a:t>* £2 per uniform item </a:t>
            </a:r>
          </a:p>
          <a:p>
            <a:pPr marL="0" marR="0" indent="0" algn="l" fontAlgn="base">
              <a:buNone/>
            </a:pPr>
            <a:r>
              <a:rPr lang="en-GB" sz="1125" b="0" i="0" dirty="0">
                <a:solidFill>
                  <a:srgbClr val="242424"/>
                </a:solidFill>
                <a:effectLst/>
                <a:latin typeface="Segoe UI" panose="020B0502040204020203" pitchFamily="34" charset="0"/>
              </a:rPr>
              <a:t>* £1 for cookie/doughnut.</a:t>
            </a:r>
          </a:p>
          <a:p>
            <a:pPr marL="0" marR="0" indent="0" algn="l" fontAlgn="base">
              <a:buNone/>
            </a:pPr>
            <a:r>
              <a:rPr lang="en-GB" sz="1125" b="0" i="0" dirty="0">
                <a:solidFill>
                  <a:srgbClr val="242424"/>
                </a:solidFill>
                <a:effectLst/>
                <a:latin typeface="Segoe UI" panose="020B0502040204020203" pitchFamily="34" charset="0"/>
              </a:rPr>
              <a:t>* Gates will be opened at 3pm for easy browsing before the kids are released!</a:t>
            </a:r>
          </a:p>
        </p:txBody>
      </p:sp>
    </p:spTree>
    <p:extLst>
      <p:ext uri="{BB962C8B-B14F-4D97-AF65-F5344CB8AC3E}">
        <p14:creationId xmlns:p14="http://schemas.microsoft.com/office/powerpoint/2010/main" val="211075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2A36E1-8227-4A6B-BA25-28BAE264D8AF}"/>
              </a:ext>
            </a:extLst>
          </p:cNvPr>
          <p:cNvSpPr txBox="1"/>
          <p:nvPr/>
        </p:nvSpPr>
        <p:spPr>
          <a:xfrm rot="10800000" flipV="1">
            <a:off x="148468" y="5683028"/>
            <a:ext cx="885070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t>I am available at the beginning and end of the school day as much as possible, please feel free to come and speak to me should you have any queries.</a:t>
            </a:r>
          </a:p>
          <a:p>
            <a:pPr algn="ctr"/>
            <a:r>
              <a:rPr lang="en-US" sz="1400" b="1" i="1" dirty="0"/>
              <a:t> EMMA SAUNDERS</a:t>
            </a:r>
          </a:p>
          <a:p>
            <a:pPr algn="ctr"/>
            <a:r>
              <a:rPr lang="en-US" sz="1400" b="1" i="1" dirty="0"/>
              <a:t> Headteacher</a:t>
            </a:r>
          </a:p>
        </p:txBody>
      </p:sp>
      <p:sp>
        <p:nvSpPr>
          <p:cNvPr id="12" name="TextBox 11">
            <a:extLst>
              <a:ext uri="{FF2B5EF4-FFF2-40B4-BE49-F238E27FC236}">
                <a16:creationId xmlns:a16="http://schemas.microsoft.com/office/drawing/2014/main" id="{BBFB856E-7450-1A70-E2B8-83E063FEFD6C}"/>
              </a:ext>
            </a:extLst>
          </p:cNvPr>
          <p:cNvSpPr txBox="1"/>
          <p:nvPr/>
        </p:nvSpPr>
        <p:spPr>
          <a:xfrm>
            <a:off x="319064" y="220864"/>
            <a:ext cx="81574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Dates for your diary. </a:t>
            </a:r>
            <a:r>
              <a:rPr lang="en-GB" sz="1400" dirty="0"/>
              <a:t>More information will follow regarding these events</a:t>
            </a:r>
            <a:r>
              <a:rPr lang="en-GB" dirty="0"/>
              <a:t>.</a:t>
            </a:r>
          </a:p>
        </p:txBody>
      </p:sp>
      <p:graphicFrame>
        <p:nvGraphicFramePr>
          <p:cNvPr id="3" name="Table 2">
            <a:extLst>
              <a:ext uri="{FF2B5EF4-FFF2-40B4-BE49-F238E27FC236}">
                <a16:creationId xmlns:a16="http://schemas.microsoft.com/office/drawing/2014/main" id="{DBF29E64-9990-9A67-F10E-9C991AE78DF2}"/>
              </a:ext>
            </a:extLst>
          </p:cNvPr>
          <p:cNvGraphicFramePr>
            <a:graphicFrameLocks noGrp="1"/>
          </p:cNvGraphicFramePr>
          <p:nvPr>
            <p:extLst>
              <p:ext uri="{D42A27DB-BD31-4B8C-83A1-F6EECF244321}">
                <p14:modId xmlns:p14="http://schemas.microsoft.com/office/powerpoint/2010/main" val="884970087"/>
              </p:ext>
            </p:extLst>
          </p:nvPr>
        </p:nvGraphicFramePr>
        <p:xfrm>
          <a:off x="941832" y="590196"/>
          <a:ext cx="6867144" cy="5092826"/>
        </p:xfrm>
        <a:graphic>
          <a:graphicData uri="http://schemas.openxmlformats.org/drawingml/2006/table">
            <a:tbl>
              <a:tblPr firstRow="1" firstCol="1" bandRow="1">
                <a:tableStyleId>{5C22544A-7EE6-4342-B048-85BDC9FD1C3A}</a:tableStyleId>
              </a:tblPr>
              <a:tblGrid>
                <a:gridCol w="2155503">
                  <a:extLst>
                    <a:ext uri="{9D8B030D-6E8A-4147-A177-3AD203B41FA5}">
                      <a16:colId xmlns:a16="http://schemas.microsoft.com/office/drawing/2014/main" val="585622141"/>
                    </a:ext>
                  </a:extLst>
                </a:gridCol>
                <a:gridCol w="4711641">
                  <a:extLst>
                    <a:ext uri="{9D8B030D-6E8A-4147-A177-3AD203B41FA5}">
                      <a16:colId xmlns:a16="http://schemas.microsoft.com/office/drawing/2014/main" val="909044175"/>
                    </a:ext>
                  </a:extLst>
                </a:gridCol>
              </a:tblGrid>
              <a:tr h="143765">
                <a:tc>
                  <a:txBody>
                    <a:bodyPr/>
                    <a:lstStyle/>
                    <a:p>
                      <a:pPr algn="ctr">
                        <a:lnSpc>
                          <a:spcPct val="107000"/>
                        </a:lnSpc>
                        <a:spcAft>
                          <a:spcPts val="800"/>
                        </a:spcAft>
                        <a:buNone/>
                      </a:pPr>
                      <a:r>
                        <a:rPr lang="en-GB" sz="800">
                          <a:effectLst/>
                        </a:rPr>
                        <a:t>14</a:t>
                      </a:r>
                      <a:r>
                        <a:rPr lang="en-GB" sz="800" baseline="30000">
                          <a:effectLst/>
                        </a:rPr>
                        <a:t>th</a:t>
                      </a:r>
                      <a:r>
                        <a:rPr lang="en-GB" sz="800">
                          <a:effectLst/>
                        </a:rPr>
                        <a:t> Sept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Curriculum meeting – Y6– 3:30 – in classroom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226634274"/>
                  </a:ext>
                </a:extLst>
              </a:tr>
              <a:tr h="143765">
                <a:tc>
                  <a:txBody>
                    <a:bodyPr/>
                    <a:lstStyle/>
                    <a:p>
                      <a:pPr algn="ctr">
                        <a:lnSpc>
                          <a:spcPct val="107000"/>
                        </a:lnSpc>
                        <a:spcAft>
                          <a:spcPts val="800"/>
                        </a:spcAft>
                        <a:buNone/>
                      </a:pPr>
                      <a:r>
                        <a:rPr lang="en-GB" sz="800">
                          <a:effectLst/>
                        </a:rPr>
                        <a:t> 15</a:t>
                      </a:r>
                      <a:r>
                        <a:rPr lang="en-GB" sz="800" baseline="30000">
                          <a:effectLst/>
                        </a:rPr>
                        <a:t>th</a:t>
                      </a:r>
                      <a:r>
                        <a:rPr lang="en-GB" sz="800">
                          <a:effectLst/>
                        </a:rPr>
                        <a:t> Sept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Curriculum meeting – Y5– 3:30 – in classroom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980398483"/>
                  </a:ext>
                </a:extLst>
              </a:tr>
              <a:tr h="143765">
                <a:tc>
                  <a:txBody>
                    <a:bodyPr/>
                    <a:lstStyle/>
                    <a:p>
                      <a:pPr algn="ctr">
                        <a:lnSpc>
                          <a:spcPct val="107000"/>
                        </a:lnSpc>
                        <a:spcAft>
                          <a:spcPts val="800"/>
                        </a:spcAft>
                        <a:buNone/>
                      </a:pPr>
                      <a:r>
                        <a:rPr lang="en-GB" sz="800">
                          <a:effectLst/>
                        </a:rPr>
                        <a:t>16</a:t>
                      </a:r>
                      <a:r>
                        <a:rPr lang="en-GB" sz="800" baseline="30000">
                          <a:effectLst/>
                        </a:rPr>
                        <a:t>th</a:t>
                      </a:r>
                      <a:r>
                        <a:rPr lang="en-GB" sz="800">
                          <a:effectLst/>
                        </a:rPr>
                        <a:t> Sept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	Influenza vaccination session R-6</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4142723002"/>
                  </a:ext>
                </a:extLst>
              </a:tr>
              <a:tr h="143765">
                <a:tc>
                  <a:txBody>
                    <a:bodyPr/>
                    <a:lstStyle/>
                    <a:p>
                      <a:pPr algn="ctr">
                        <a:lnSpc>
                          <a:spcPct val="107000"/>
                        </a:lnSpc>
                        <a:spcAft>
                          <a:spcPts val="800"/>
                        </a:spcAft>
                        <a:buNone/>
                      </a:pPr>
                      <a:r>
                        <a:rPr lang="en-GB" sz="800" dirty="0">
                          <a:effectLst/>
                        </a:rPr>
                        <a:t>18</a:t>
                      </a:r>
                      <a:r>
                        <a:rPr lang="en-GB" sz="800" baseline="30000" dirty="0">
                          <a:effectLst/>
                        </a:rPr>
                        <a:t>th</a:t>
                      </a:r>
                      <a:r>
                        <a:rPr lang="en-GB" sz="800" dirty="0">
                          <a:effectLst/>
                        </a:rPr>
                        <a:t> Sept 3pm </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Preloved uniform sale and cookie/donut sale</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660059347"/>
                  </a:ext>
                </a:extLst>
              </a:tr>
              <a:tr h="143765">
                <a:tc>
                  <a:txBody>
                    <a:bodyPr/>
                    <a:lstStyle/>
                    <a:p>
                      <a:pPr algn="ctr">
                        <a:lnSpc>
                          <a:spcPct val="107000"/>
                        </a:lnSpc>
                        <a:spcAft>
                          <a:spcPts val="800"/>
                        </a:spcAft>
                        <a:buNone/>
                      </a:pPr>
                      <a:r>
                        <a:rPr lang="en-GB" sz="800">
                          <a:effectLst/>
                        </a:rPr>
                        <a:t>25</a:t>
                      </a:r>
                      <a:r>
                        <a:rPr lang="en-GB" sz="800" baseline="30000">
                          <a:effectLst/>
                        </a:rPr>
                        <a:t>th</a:t>
                      </a:r>
                      <a:r>
                        <a:rPr lang="en-GB" sz="800">
                          <a:effectLst/>
                        </a:rPr>
                        <a:t> Sept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Shine Bright Dress up day</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116543786"/>
                  </a:ext>
                </a:extLst>
              </a:tr>
              <a:tr h="143765">
                <a:tc>
                  <a:txBody>
                    <a:bodyPr/>
                    <a:lstStyle/>
                    <a:p>
                      <a:pPr algn="ctr">
                        <a:lnSpc>
                          <a:spcPct val="107000"/>
                        </a:lnSpc>
                        <a:spcAft>
                          <a:spcPts val="800"/>
                        </a:spcAft>
                        <a:buNone/>
                      </a:pPr>
                      <a:r>
                        <a:rPr lang="en-GB" sz="800">
                          <a:effectLst/>
                        </a:rPr>
                        <a:t>Saturday 26</a:t>
                      </a:r>
                      <a:r>
                        <a:rPr lang="en-GB" sz="800" baseline="30000">
                          <a:effectLst/>
                        </a:rPr>
                        <a:t>th</a:t>
                      </a:r>
                      <a:r>
                        <a:rPr lang="en-GB" sz="800">
                          <a:effectLst/>
                        </a:rPr>
                        <a:t> Sept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Love Your School Day 10-2.30pm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747376566"/>
                  </a:ext>
                </a:extLst>
              </a:tr>
              <a:tr h="143765">
                <a:tc>
                  <a:txBody>
                    <a:bodyPr/>
                    <a:lstStyle/>
                    <a:p>
                      <a:pPr algn="ctr">
                        <a:lnSpc>
                          <a:spcPct val="107000"/>
                        </a:lnSpc>
                        <a:spcAft>
                          <a:spcPts val="800"/>
                        </a:spcAft>
                        <a:buNone/>
                      </a:pPr>
                      <a:r>
                        <a:rPr lang="en-GB" sz="800">
                          <a:effectLst/>
                        </a:rPr>
                        <a:t>28</a:t>
                      </a:r>
                      <a:r>
                        <a:rPr lang="en-GB" sz="800" baseline="30000">
                          <a:effectLst/>
                        </a:rPr>
                        <a:t>th</a:t>
                      </a:r>
                      <a:r>
                        <a:rPr lang="en-GB" sz="800">
                          <a:effectLst/>
                        </a:rPr>
                        <a:t> Sept – 2</a:t>
                      </a:r>
                      <a:r>
                        <a:rPr lang="en-GB" sz="800" baseline="30000">
                          <a:effectLst/>
                        </a:rPr>
                        <a:t>nd</a:t>
                      </a:r>
                      <a:r>
                        <a:rPr lang="en-GB" sz="800">
                          <a:effectLst/>
                        </a:rPr>
                        <a:t> Oct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Year 6 residential IOW</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891293715"/>
                  </a:ext>
                </a:extLst>
              </a:tr>
              <a:tr h="294187">
                <a:tc>
                  <a:txBody>
                    <a:bodyPr/>
                    <a:lstStyle/>
                    <a:p>
                      <a:pPr algn="ctr">
                        <a:lnSpc>
                          <a:spcPct val="107000"/>
                        </a:lnSpc>
                        <a:spcAft>
                          <a:spcPts val="800"/>
                        </a:spcAft>
                        <a:buNone/>
                      </a:pPr>
                      <a:r>
                        <a:rPr lang="en-GB" sz="800">
                          <a:effectLst/>
                        </a:rPr>
                        <a:t>30</a:t>
                      </a:r>
                      <a:r>
                        <a:rPr lang="en-GB" sz="800" baseline="30000">
                          <a:effectLst/>
                        </a:rPr>
                        <a:t>th</a:t>
                      </a:r>
                      <a:r>
                        <a:rPr lang="en-GB" sz="800">
                          <a:effectLst/>
                        </a:rPr>
                        <a:t> Sept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Reception phonics and reading overview for parents 2:30pm in the hall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396112094"/>
                  </a:ext>
                </a:extLst>
              </a:tr>
              <a:tr h="143765">
                <a:tc>
                  <a:txBody>
                    <a:bodyPr/>
                    <a:lstStyle/>
                    <a:p>
                      <a:pPr algn="ctr">
                        <a:lnSpc>
                          <a:spcPct val="107000"/>
                        </a:lnSpc>
                        <a:spcAft>
                          <a:spcPts val="800"/>
                        </a:spcAft>
                        <a:buNone/>
                      </a:pPr>
                      <a:r>
                        <a:rPr lang="en-GB" sz="800">
                          <a:effectLst/>
                        </a:rPr>
                        <a:t>9</a:t>
                      </a:r>
                      <a:r>
                        <a:rPr lang="en-GB" sz="800" baseline="30000">
                          <a:effectLst/>
                        </a:rPr>
                        <a:t>th</a:t>
                      </a:r>
                      <a:r>
                        <a:rPr lang="en-GB" sz="800">
                          <a:effectLst/>
                        </a:rPr>
                        <a:t> October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FOBs comedy night in school hall</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56911536"/>
                  </a:ext>
                </a:extLst>
              </a:tr>
              <a:tr h="143765">
                <a:tc>
                  <a:txBody>
                    <a:bodyPr/>
                    <a:lstStyle/>
                    <a:p>
                      <a:pPr algn="ctr">
                        <a:lnSpc>
                          <a:spcPct val="107000"/>
                        </a:lnSpc>
                        <a:spcAft>
                          <a:spcPts val="800"/>
                        </a:spcAft>
                        <a:buNone/>
                      </a:pPr>
                      <a:r>
                        <a:rPr lang="en-GB" sz="800">
                          <a:effectLst/>
                        </a:rPr>
                        <a:t>14</a:t>
                      </a:r>
                      <a:r>
                        <a:rPr lang="en-GB" sz="800" baseline="30000">
                          <a:effectLst/>
                        </a:rPr>
                        <a:t>th</a:t>
                      </a:r>
                      <a:r>
                        <a:rPr lang="en-GB" sz="800">
                          <a:effectLst/>
                        </a:rPr>
                        <a:t>-16</a:t>
                      </a:r>
                      <a:r>
                        <a:rPr lang="en-GB" sz="800" baseline="30000">
                          <a:effectLst/>
                        </a:rPr>
                        <a:t>th</a:t>
                      </a:r>
                      <a:r>
                        <a:rPr lang="en-GB" sz="800">
                          <a:effectLst/>
                        </a:rPr>
                        <a:t> Oct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Year 5 residential</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360954177"/>
                  </a:ext>
                </a:extLst>
              </a:tr>
              <a:tr h="143765">
                <a:tc>
                  <a:txBody>
                    <a:bodyPr/>
                    <a:lstStyle/>
                    <a:p>
                      <a:pPr algn="ctr">
                        <a:lnSpc>
                          <a:spcPct val="107000"/>
                        </a:lnSpc>
                        <a:spcAft>
                          <a:spcPts val="800"/>
                        </a:spcAft>
                        <a:buNone/>
                      </a:pPr>
                      <a:r>
                        <a:rPr lang="en-GB" sz="800">
                          <a:effectLst/>
                        </a:rPr>
                        <a:t>21</a:t>
                      </a:r>
                      <a:r>
                        <a:rPr lang="en-GB" sz="800" baseline="30000">
                          <a:effectLst/>
                        </a:rPr>
                        <a:t>st</a:t>
                      </a:r>
                      <a:r>
                        <a:rPr lang="en-GB" sz="800">
                          <a:effectLst/>
                        </a:rPr>
                        <a:t> Oct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ISP meetings</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85888440"/>
                  </a:ext>
                </a:extLst>
              </a:tr>
              <a:tr h="143765">
                <a:tc>
                  <a:txBody>
                    <a:bodyPr/>
                    <a:lstStyle/>
                    <a:p>
                      <a:pPr algn="ctr">
                        <a:lnSpc>
                          <a:spcPct val="107000"/>
                        </a:lnSpc>
                        <a:spcAft>
                          <a:spcPts val="800"/>
                        </a:spcAft>
                        <a:buNone/>
                      </a:pPr>
                      <a:r>
                        <a:rPr lang="en-GB" sz="800">
                          <a:effectLst/>
                        </a:rPr>
                        <a:t>23</a:t>
                      </a:r>
                      <a:r>
                        <a:rPr lang="en-GB" sz="800" baseline="30000">
                          <a:effectLst/>
                        </a:rPr>
                        <a:t>rd</a:t>
                      </a:r>
                      <a:r>
                        <a:rPr lang="en-GB" sz="800">
                          <a:effectLst/>
                        </a:rPr>
                        <a:t> Oct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Break up</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188887234"/>
                  </a:ext>
                </a:extLst>
              </a:tr>
              <a:tr h="143765">
                <a:tc>
                  <a:txBody>
                    <a:bodyPr/>
                    <a:lstStyle/>
                    <a:p>
                      <a:pPr algn="ctr">
                        <a:lnSpc>
                          <a:spcPct val="107000"/>
                        </a:lnSpc>
                        <a:spcAft>
                          <a:spcPts val="800"/>
                        </a:spcAft>
                        <a:buNone/>
                      </a:pPr>
                      <a:r>
                        <a:rPr lang="en-GB" sz="800">
                          <a:effectLst/>
                        </a:rPr>
                        <a:t>26</a:t>
                      </a:r>
                      <a:r>
                        <a:rPr lang="en-GB" sz="800" baseline="30000">
                          <a:effectLst/>
                        </a:rPr>
                        <a:t>th</a:t>
                      </a:r>
                      <a:r>
                        <a:rPr lang="en-GB" sz="800">
                          <a:effectLst/>
                        </a:rPr>
                        <a:t> – 30</a:t>
                      </a:r>
                      <a:r>
                        <a:rPr lang="en-GB" sz="800" baseline="30000">
                          <a:effectLst/>
                        </a:rPr>
                        <a:t>th</a:t>
                      </a:r>
                      <a:r>
                        <a:rPr lang="en-GB" sz="800">
                          <a:effectLst/>
                        </a:rPr>
                        <a:t> Oct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Half Term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3396408359"/>
                  </a:ext>
                </a:extLst>
              </a:tr>
              <a:tr h="143765">
                <a:tc>
                  <a:txBody>
                    <a:bodyPr/>
                    <a:lstStyle/>
                    <a:p>
                      <a:pPr algn="ctr">
                        <a:lnSpc>
                          <a:spcPct val="107000"/>
                        </a:lnSpc>
                        <a:spcAft>
                          <a:spcPts val="800"/>
                        </a:spcAft>
                        <a:buNone/>
                      </a:pPr>
                      <a:r>
                        <a:rPr lang="en-GB" sz="800">
                          <a:effectLst/>
                        </a:rPr>
                        <a:t>2</a:t>
                      </a:r>
                      <a:r>
                        <a:rPr lang="en-GB" sz="800" baseline="30000">
                          <a:effectLst/>
                        </a:rPr>
                        <a:t>nd</a:t>
                      </a:r>
                      <a:r>
                        <a:rPr lang="en-GB" sz="800">
                          <a:effectLst/>
                        </a:rPr>
                        <a:t>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HET INSET</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219276593"/>
                  </a:ext>
                </a:extLst>
              </a:tr>
              <a:tr h="143765">
                <a:tc>
                  <a:txBody>
                    <a:bodyPr/>
                    <a:lstStyle/>
                    <a:p>
                      <a:pPr algn="ctr">
                        <a:lnSpc>
                          <a:spcPct val="107000"/>
                        </a:lnSpc>
                        <a:spcAft>
                          <a:spcPts val="800"/>
                        </a:spcAft>
                        <a:buNone/>
                      </a:pPr>
                      <a:r>
                        <a:rPr lang="en-GB" sz="800">
                          <a:effectLst/>
                        </a:rPr>
                        <a:t>3rd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Maths meeting for reception parents 2.30pm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4252579719"/>
                  </a:ext>
                </a:extLst>
              </a:tr>
              <a:tr h="143765">
                <a:tc>
                  <a:txBody>
                    <a:bodyPr/>
                    <a:lstStyle/>
                    <a:p>
                      <a:pPr algn="ctr">
                        <a:lnSpc>
                          <a:spcPct val="107000"/>
                        </a:lnSpc>
                        <a:spcAft>
                          <a:spcPts val="800"/>
                        </a:spcAft>
                        <a:buNone/>
                      </a:pPr>
                      <a:r>
                        <a:rPr lang="en-GB" sz="800">
                          <a:effectLst/>
                        </a:rPr>
                        <a:t>12</a:t>
                      </a:r>
                      <a:r>
                        <a:rPr lang="en-GB" sz="800" baseline="30000">
                          <a:effectLst/>
                        </a:rPr>
                        <a:t>th</a:t>
                      </a:r>
                      <a:r>
                        <a:rPr lang="en-GB" sz="800">
                          <a:effectLst/>
                        </a:rPr>
                        <a:t>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marL="914400" indent="-457200" algn="ctr">
                        <a:lnSpc>
                          <a:spcPct val="107000"/>
                        </a:lnSpc>
                        <a:spcAft>
                          <a:spcPts val="800"/>
                        </a:spcAft>
                        <a:buNone/>
                      </a:pPr>
                      <a:r>
                        <a:rPr lang="en-GB" sz="800">
                          <a:effectLst/>
                        </a:rPr>
                        <a:t>Tempest individual and sibling photos</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684953755"/>
                  </a:ext>
                </a:extLst>
              </a:tr>
              <a:tr h="143765">
                <a:tc>
                  <a:txBody>
                    <a:bodyPr/>
                    <a:lstStyle/>
                    <a:p>
                      <a:pPr algn="ctr">
                        <a:lnSpc>
                          <a:spcPct val="107000"/>
                        </a:lnSpc>
                        <a:spcAft>
                          <a:spcPts val="800"/>
                        </a:spcAft>
                        <a:buNone/>
                      </a:pPr>
                      <a:r>
                        <a:rPr lang="en-GB" sz="800">
                          <a:effectLst/>
                        </a:rPr>
                        <a:t>13</a:t>
                      </a:r>
                      <a:r>
                        <a:rPr lang="en-GB" sz="800" baseline="30000">
                          <a:effectLst/>
                        </a:rPr>
                        <a:t>th</a:t>
                      </a:r>
                      <a:r>
                        <a:rPr lang="en-GB" sz="800">
                          <a:effectLst/>
                        </a:rPr>
                        <a:t> Nov </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Children In Need</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337390358"/>
                  </a:ext>
                </a:extLst>
              </a:tr>
              <a:tr h="143765">
                <a:tc>
                  <a:txBody>
                    <a:bodyPr/>
                    <a:lstStyle/>
                    <a:p>
                      <a:pPr algn="ctr">
                        <a:lnSpc>
                          <a:spcPct val="107000"/>
                        </a:lnSpc>
                        <a:spcAft>
                          <a:spcPts val="800"/>
                        </a:spcAft>
                        <a:buNone/>
                      </a:pPr>
                      <a:r>
                        <a:rPr lang="en-GB" sz="800">
                          <a:effectLst/>
                        </a:rPr>
                        <a:t>24</a:t>
                      </a:r>
                      <a:r>
                        <a:rPr lang="en-GB" sz="800" baseline="30000">
                          <a:effectLst/>
                        </a:rPr>
                        <a:t>th</a:t>
                      </a:r>
                      <a:r>
                        <a:rPr lang="en-GB" sz="800">
                          <a:effectLst/>
                        </a:rPr>
                        <a:t>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Open afternoon- R, 2, 4 and 6 from 2.30pm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777706749"/>
                  </a:ext>
                </a:extLst>
              </a:tr>
              <a:tr h="143765">
                <a:tc>
                  <a:txBody>
                    <a:bodyPr/>
                    <a:lstStyle/>
                    <a:p>
                      <a:pPr algn="ctr">
                        <a:lnSpc>
                          <a:spcPct val="107000"/>
                        </a:lnSpc>
                        <a:spcAft>
                          <a:spcPts val="800"/>
                        </a:spcAft>
                        <a:buNone/>
                      </a:pPr>
                      <a:r>
                        <a:rPr lang="en-GB" sz="800">
                          <a:effectLst/>
                        </a:rPr>
                        <a:t>26</a:t>
                      </a:r>
                      <a:r>
                        <a:rPr lang="en-GB" sz="800" baseline="30000">
                          <a:effectLst/>
                        </a:rPr>
                        <a:t>th</a:t>
                      </a:r>
                      <a:r>
                        <a:rPr lang="en-GB" sz="800">
                          <a:effectLst/>
                        </a:rPr>
                        <a:t>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Open afternoon- 1, 3 and 5 from 2.30pm</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986999135"/>
                  </a:ext>
                </a:extLst>
              </a:tr>
              <a:tr h="408927">
                <a:tc>
                  <a:txBody>
                    <a:bodyPr/>
                    <a:lstStyle/>
                    <a:p>
                      <a:pPr algn="ctr">
                        <a:lnSpc>
                          <a:spcPct val="107000"/>
                        </a:lnSpc>
                        <a:spcAft>
                          <a:spcPts val="800"/>
                        </a:spcAft>
                        <a:buNone/>
                      </a:pPr>
                      <a:r>
                        <a:rPr lang="en-GB" sz="800">
                          <a:effectLst/>
                        </a:rPr>
                        <a:t>30</a:t>
                      </a:r>
                      <a:r>
                        <a:rPr lang="en-GB" sz="800" baseline="30000">
                          <a:effectLst/>
                        </a:rPr>
                        <a:t>th</a:t>
                      </a:r>
                      <a:r>
                        <a:rPr lang="en-GB" sz="800">
                          <a:effectLst/>
                        </a:rPr>
                        <a:t> Nov</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Parent / Carer consultations – 15:30 – 19:00 </a:t>
                      </a:r>
                    </a:p>
                    <a:p>
                      <a:pPr algn="ctr">
                        <a:lnSpc>
                          <a:spcPct val="107000"/>
                        </a:lnSpc>
                        <a:spcAft>
                          <a:spcPts val="800"/>
                        </a:spcAft>
                        <a:buNone/>
                      </a:pPr>
                      <a:r>
                        <a:rPr lang="en-GB" sz="800">
                          <a:effectLst/>
                        </a:rPr>
                        <a:t>Wreath making timings tbc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3200292317"/>
                  </a:ext>
                </a:extLst>
              </a:tr>
              <a:tr h="408927">
                <a:tc>
                  <a:txBody>
                    <a:bodyPr/>
                    <a:lstStyle/>
                    <a:p>
                      <a:pPr algn="ctr">
                        <a:lnSpc>
                          <a:spcPct val="107000"/>
                        </a:lnSpc>
                        <a:spcAft>
                          <a:spcPts val="800"/>
                        </a:spcAft>
                        <a:buNone/>
                      </a:pPr>
                      <a:r>
                        <a:rPr lang="en-GB" sz="800">
                          <a:effectLst/>
                        </a:rPr>
                        <a:t>2</a:t>
                      </a:r>
                      <a:r>
                        <a:rPr lang="en-GB" sz="800" baseline="30000">
                          <a:effectLst/>
                        </a:rPr>
                        <a:t>nd</a:t>
                      </a:r>
                      <a:r>
                        <a:rPr lang="en-GB" sz="800">
                          <a:effectLst/>
                        </a:rPr>
                        <a:t> Dec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Parent / Carer consultations –15:30 – 18:00 </a:t>
                      </a:r>
                    </a:p>
                    <a:p>
                      <a:pPr algn="ctr">
                        <a:lnSpc>
                          <a:spcPct val="107000"/>
                        </a:lnSpc>
                        <a:spcAft>
                          <a:spcPts val="800"/>
                        </a:spcAft>
                        <a:buNone/>
                      </a:pPr>
                      <a:r>
                        <a:rPr lang="en-GB" sz="800">
                          <a:effectLst/>
                        </a:rPr>
                        <a:t>Wreath making timings tbc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685654536"/>
                  </a:ext>
                </a:extLst>
              </a:tr>
              <a:tr h="143765">
                <a:tc>
                  <a:txBody>
                    <a:bodyPr/>
                    <a:lstStyle/>
                    <a:p>
                      <a:pPr algn="ctr">
                        <a:lnSpc>
                          <a:spcPct val="107000"/>
                        </a:lnSpc>
                        <a:spcAft>
                          <a:spcPts val="800"/>
                        </a:spcAft>
                        <a:buNone/>
                      </a:pPr>
                      <a:r>
                        <a:rPr lang="en-GB" sz="800">
                          <a:effectLst/>
                        </a:rPr>
                        <a:t>4</a:t>
                      </a:r>
                      <a:r>
                        <a:rPr lang="en-GB" sz="800" baseline="30000">
                          <a:effectLst/>
                        </a:rPr>
                        <a:t>th</a:t>
                      </a:r>
                      <a:r>
                        <a:rPr lang="en-GB" sz="800">
                          <a:effectLst/>
                        </a:rPr>
                        <a:t> December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Year 5 cycle training</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149313126"/>
                  </a:ext>
                </a:extLst>
              </a:tr>
              <a:tr h="143765">
                <a:tc>
                  <a:txBody>
                    <a:bodyPr/>
                    <a:lstStyle/>
                    <a:p>
                      <a:pPr algn="ctr">
                        <a:lnSpc>
                          <a:spcPct val="107000"/>
                        </a:lnSpc>
                        <a:spcAft>
                          <a:spcPts val="800"/>
                        </a:spcAft>
                        <a:buNone/>
                      </a:pPr>
                      <a:r>
                        <a:rPr lang="en-GB" sz="800">
                          <a:effectLst/>
                        </a:rPr>
                        <a:t>7</a:t>
                      </a:r>
                      <a:r>
                        <a:rPr lang="en-GB" sz="800" baseline="30000">
                          <a:effectLst/>
                        </a:rPr>
                        <a:t>th</a:t>
                      </a:r>
                      <a:r>
                        <a:rPr lang="en-GB" sz="800">
                          <a:effectLst/>
                        </a:rPr>
                        <a:t>, 8</a:t>
                      </a:r>
                      <a:r>
                        <a:rPr lang="en-GB" sz="800" baseline="30000">
                          <a:effectLst/>
                        </a:rPr>
                        <a:t>th</a:t>
                      </a:r>
                      <a:r>
                        <a:rPr lang="en-GB" sz="800">
                          <a:effectLst/>
                        </a:rPr>
                        <a:t>, 9</a:t>
                      </a:r>
                      <a:r>
                        <a:rPr lang="en-GB" sz="800" baseline="30000">
                          <a:effectLst/>
                        </a:rPr>
                        <a:t>th</a:t>
                      </a:r>
                      <a:r>
                        <a:rPr lang="en-GB" sz="800">
                          <a:effectLst/>
                        </a:rPr>
                        <a:t> December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2pm nativity</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1571716972"/>
                  </a:ext>
                </a:extLst>
              </a:tr>
              <a:tr h="143765">
                <a:tc>
                  <a:txBody>
                    <a:bodyPr/>
                    <a:lstStyle/>
                    <a:p>
                      <a:pPr algn="ctr">
                        <a:lnSpc>
                          <a:spcPct val="107000"/>
                        </a:lnSpc>
                        <a:spcAft>
                          <a:spcPts val="800"/>
                        </a:spcAft>
                        <a:buNone/>
                      </a:pPr>
                      <a:r>
                        <a:rPr lang="en-GB" sz="800">
                          <a:effectLst/>
                        </a:rPr>
                        <a:t>11</a:t>
                      </a:r>
                      <a:r>
                        <a:rPr lang="en-GB" sz="800" baseline="30000">
                          <a:effectLst/>
                        </a:rPr>
                        <a:t>th</a:t>
                      </a:r>
                      <a:r>
                        <a:rPr lang="en-GB" sz="800">
                          <a:effectLst/>
                        </a:rPr>
                        <a:t> Dec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Christmas Jumper day, Christmas Fair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705194774"/>
                  </a:ext>
                </a:extLst>
              </a:tr>
              <a:tr h="143765">
                <a:tc>
                  <a:txBody>
                    <a:bodyPr/>
                    <a:lstStyle/>
                    <a:p>
                      <a:pPr algn="ctr">
                        <a:lnSpc>
                          <a:spcPct val="107000"/>
                        </a:lnSpc>
                        <a:spcAft>
                          <a:spcPts val="800"/>
                        </a:spcAft>
                        <a:buNone/>
                      </a:pPr>
                      <a:r>
                        <a:rPr lang="en-GB" sz="800">
                          <a:effectLst/>
                        </a:rPr>
                        <a:t>15</a:t>
                      </a:r>
                      <a:r>
                        <a:rPr lang="en-GB" sz="800" baseline="30000">
                          <a:effectLst/>
                        </a:rPr>
                        <a:t>th</a:t>
                      </a:r>
                      <a:r>
                        <a:rPr lang="en-GB" sz="800">
                          <a:effectLst/>
                        </a:rPr>
                        <a:t> December</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Carol Service All Saints Church</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3597144240"/>
                  </a:ext>
                </a:extLst>
              </a:tr>
              <a:tr h="143765">
                <a:tc>
                  <a:txBody>
                    <a:bodyPr/>
                    <a:lstStyle/>
                    <a:p>
                      <a:pPr algn="ctr">
                        <a:lnSpc>
                          <a:spcPct val="107000"/>
                        </a:lnSpc>
                        <a:spcAft>
                          <a:spcPts val="800"/>
                        </a:spcAft>
                        <a:buNone/>
                      </a:pPr>
                      <a:r>
                        <a:rPr lang="en-GB" sz="800">
                          <a:effectLst/>
                        </a:rPr>
                        <a:t>16</a:t>
                      </a:r>
                      <a:r>
                        <a:rPr lang="en-GB" sz="800" baseline="30000">
                          <a:effectLst/>
                        </a:rPr>
                        <a:t>th</a:t>
                      </a:r>
                      <a:r>
                        <a:rPr lang="en-GB" sz="800">
                          <a:effectLst/>
                        </a:rPr>
                        <a:t> Dec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a:effectLst/>
                        </a:rPr>
                        <a:t>9.30 Pantomime</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3175694967"/>
                  </a:ext>
                </a:extLst>
              </a:tr>
              <a:tr h="674190">
                <a:tc>
                  <a:txBody>
                    <a:bodyPr/>
                    <a:lstStyle/>
                    <a:p>
                      <a:pPr algn="ctr">
                        <a:lnSpc>
                          <a:spcPct val="107000"/>
                        </a:lnSpc>
                        <a:spcAft>
                          <a:spcPts val="800"/>
                        </a:spcAft>
                        <a:buNone/>
                      </a:pPr>
                      <a:r>
                        <a:rPr lang="en-GB" sz="800">
                          <a:effectLst/>
                        </a:rPr>
                        <a:t>18</a:t>
                      </a:r>
                      <a:r>
                        <a:rPr lang="en-GB" sz="800" baseline="30000">
                          <a:effectLst/>
                        </a:rPr>
                        <a:t>th</a:t>
                      </a:r>
                      <a:r>
                        <a:rPr lang="en-GB" sz="800">
                          <a:effectLst/>
                        </a:rPr>
                        <a:t> Dec</a:t>
                      </a: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tc>
                  <a:txBody>
                    <a:bodyPr/>
                    <a:lstStyle/>
                    <a:p>
                      <a:pPr algn="ctr">
                        <a:lnSpc>
                          <a:spcPct val="107000"/>
                        </a:lnSpc>
                        <a:spcAft>
                          <a:spcPts val="800"/>
                        </a:spcAft>
                        <a:buNone/>
                      </a:pPr>
                      <a:r>
                        <a:rPr lang="en-GB" sz="800" dirty="0">
                          <a:effectLst/>
                        </a:rPr>
                        <a:t>FOBs Christmas lunch</a:t>
                      </a:r>
                    </a:p>
                    <a:p>
                      <a:pPr algn="ctr">
                        <a:lnSpc>
                          <a:spcPct val="107000"/>
                        </a:lnSpc>
                        <a:spcAft>
                          <a:spcPts val="800"/>
                        </a:spcAft>
                        <a:buNone/>
                      </a:pPr>
                      <a:r>
                        <a:rPr lang="en-GB" sz="800" dirty="0">
                          <a:effectLst/>
                        </a:rPr>
                        <a:t>2.30 FOBs Christmas Raffle</a:t>
                      </a:r>
                    </a:p>
                    <a:p>
                      <a:pPr algn="ctr">
                        <a:lnSpc>
                          <a:spcPct val="107000"/>
                        </a:lnSpc>
                        <a:spcAft>
                          <a:spcPts val="800"/>
                        </a:spcAft>
                        <a:buNone/>
                      </a:pPr>
                      <a:r>
                        <a:rPr lang="en-GB" sz="800" dirty="0">
                          <a:effectLst/>
                        </a:rPr>
                        <a:t>End of term</a:t>
                      </a: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302" marR="50302" marT="0" marB="0"/>
                </a:tc>
                <a:extLst>
                  <a:ext uri="{0D108BD9-81ED-4DB2-BD59-A6C34878D82A}">
                    <a16:rowId xmlns:a16="http://schemas.microsoft.com/office/drawing/2014/main" val="2360231905"/>
                  </a:ext>
                </a:extLst>
              </a:tr>
            </a:tbl>
          </a:graphicData>
        </a:graphic>
      </p:graphicFrame>
    </p:spTree>
    <p:extLst>
      <p:ext uri="{BB962C8B-B14F-4D97-AF65-F5344CB8AC3E}">
        <p14:creationId xmlns:p14="http://schemas.microsoft.com/office/powerpoint/2010/main" val="9389650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212018540EC1469E25A1F54B32B318" ma:contentTypeVersion="16" ma:contentTypeDescription="Create a new document." ma:contentTypeScope="" ma:versionID="757f1bd7fa4e779b7460b332e875dbfa">
  <xsd:schema xmlns:xsd="http://www.w3.org/2001/XMLSchema" xmlns:xs="http://www.w3.org/2001/XMLSchema" xmlns:p="http://schemas.microsoft.com/office/2006/metadata/properties" xmlns:ns2="d42e04c9-6f58-4964-b0e1-b412754b0a6a" xmlns:ns3="64fceab6-d6e2-4967-b0d3-f34d7fb37bdb" targetNamespace="http://schemas.microsoft.com/office/2006/metadata/properties" ma:root="true" ma:fieldsID="cf17c3e757f7eef2f1a41402cd996380" ns2:_="" ns3:_="">
    <xsd:import namespace="d42e04c9-6f58-4964-b0e1-b412754b0a6a"/>
    <xsd:import namespace="64fceab6-d6e2-4967-b0d3-f34d7fb37bd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2e04c9-6f58-4964-b0e1-b412754b0a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4a7214f-37fc-47d8-bc3c-7f87a24884c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fceab6-d6e2-4967-b0d3-f34d7fb37bd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a7a5e5-89c2-4ef6-af90-d6cb65aa15f9}" ma:internalName="TaxCatchAll" ma:readOnly="false" ma:showField="CatchAllData" ma:web="64fceab6-d6e2-4967-b0d3-f34d7fb37b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2e04c9-6f58-4964-b0e1-b412754b0a6a">
      <Terms xmlns="http://schemas.microsoft.com/office/infopath/2007/PartnerControls"/>
    </lcf76f155ced4ddcb4097134ff3c332f>
    <TaxCatchAll xmlns="64fceab6-d6e2-4967-b0d3-f34d7fb37bdb" xsi:nil="true"/>
    <MediaLengthInSeconds xmlns="d42e04c9-6f58-4964-b0e1-b412754b0a6a" xsi:nil="true"/>
    <SharedWithUsers xmlns="64fceab6-d6e2-4967-b0d3-f34d7fb37bdb">
      <UserInfo>
        <DisplayName/>
        <AccountId xsi:nil="true"/>
        <AccountType/>
      </UserInfo>
    </SharedWithUsers>
  </documentManagement>
</p:properties>
</file>

<file path=customXml/itemProps1.xml><?xml version="1.0" encoding="utf-8"?>
<ds:datastoreItem xmlns:ds="http://schemas.openxmlformats.org/officeDocument/2006/customXml" ds:itemID="{D3DEA353-F3DF-4D6C-9AC9-8C902D8267DD}">
  <ds:schemaRefs>
    <ds:schemaRef ds:uri="http://schemas.microsoft.com/sharepoint/v3/contenttype/forms"/>
  </ds:schemaRefs>
</ds:datastoreItem>
</file>

<file path=customXml/itemProps2.xml><?xml version="1.0" encoding="utf-8"?>
<ds:datastoreItem xmlns:ds="http://schemas.openxmlformats.org/officeDocument/2006/customXml" ds:itemID="{21F05398-C649-4453-81FC-30EB13A1C9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2e04c9-6f58-4964-b0e1-b412754b0a6a"/>
    <ds:schemaRef ds:uri="64fceab6-d6e2-4967-b0d3-f34d7fb37b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5FFA7E-2C9E-4877-AB32-DB34AD6A4536}">
  <ds:schemaRefs>
    <ds:schemaRef ds:uri="http://schemas.openxmlformats.org/package/2006/metadata/core-properties"/>
    <ds:schemaRef ds:uri="http://purl.org/dc/terms/"/>
    <ds:schemaRef ds:uri="7b828732-ee0d-4785-becb-3833ac49081c"/>
    <ds:schemaRef ds:uri="35b0577c-5ed3-4a6f-8c10-8e6f8874e83b"/>
    <ds:schemaRef ds:uri="http://schemas.microsoft.com/office/2006/metadata/properties"/>
    <ds:schemaRef ds:uri="http://schemas.microsoft.com/office/2006/documentManagement/types"/>
    <ds:schemaRef ds:uri="http://purl.org/dc/elements/1.1/"/>
    <ds:schemaRef ds:uri="http://purl.org/dc/dcmitype/"/>
    <ds:schemaRef ds:uri="http://www.w3.org/XML/1998/namespace"/>
    <ds:schemaRef ds:uri="http://schemas.microsoft.com/office/infopath/2007/PartnerControls"/>
    <ds:schemaRef ds:uri="d42e04c9-6f58-4964-b0e1-b412754b0a6a"/>
    <ds:schemaRef ds:uri="64fceab6-d6e2-4967-b0d3-f34d7fb37bdb"/>
  </ds:schemaRefs>
</ds:datastoreItem>
</file>

<file path=docProps/app.xml><?xml version="1.0" encoding="utf-8"?>
<Properties xmlns="http://schemas.openxmlformats.org/officeDocument/2006/extended-properties" xmlns:vt="http://schemas.openxmlformats.org/officeDocument/2006/docPropsVTypes">
  <Template>Office Theme</Template>
  <TotalTime>1708</TotalTime>
  <Words>1483</Words>
  <Application>Microsoft Office PowerPoint</Application>
  <PresentationFormat>On-screen Show (4:3)</PresentationFormat>
  <Paragraphs>93</Paragraphs>
  <Slides>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Berlin Sans FB Demi</vt:lpstr>
      <vt:lpstr>Calibri</vt:lpstr>
      <vt:lpstr>Segoe UI</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Marianne Brand</dc:creator>
  <cp:lastModifiedBy>Emma Saunders</cp:lastModifiedBy>
  <cp:revision>568</cp:revision>
  <dcterms:created xsi:type="dcterms:W3CDTF">2026-04-21T10:41:48Z</dcterms:created>
  <dcterms:modified xsi:type="dcterms:W3CDTF">2026-09-11T15:00:51Z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0x010100D6212018540EC1469E25A1F54B32B318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xd_ProgID">
    <vt:lpwstr/>
  </property>
  <property fmtid="{D5CDD505-2E9C-101B-9397-08002B2CF9AE}" pid="10" name="TemplateUrl">
    <vt:lpwstr/>
  </property>
  <property fmtid="{D5CDD505-2E9C-101B-9397-08002B2CF9AE}" pid="11" name="xd_Signature">
    <vt:bool>false</vt:bool>
  </property>
  <property fmtid="{D5CDD505-2E9C-101B-9397-08002B2CF9AE}" pid="12" name="GUID">
    <vt:lpwstr>18a0cd67-b8b6-4938-8ae2-adea9e113af8</vt:lpwstr>
  </property>
</Properties>
</file>