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1"/>
  </p:notesMasterIdLst>
  <p:sldIdLst>
    <p:sldId id="256" r:id="rId5"/>
    <p:sldId id="261" r:id="rId6"/>
    <p:sldId id="257" r:id="rId7"/>
    <p:sldId id="262" r:id="rId8"/>
    <p:sldId id="263" r:id="rId9"/>
    <p:sldId id="259"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9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A4A993-B19D-4957-B0B0-2A6F6DBA73CC}" type="datetimeFigureOut">
              <a:rPr lang="en-GB" smtClean="0"/>
              <a:t>25/09/2026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9C67EE-9CBA-42A2-97B9-D4E1C13E3FFF}" type="slidenum">
              <a:rPr lang="en-GB" smtClean="0"/>
              <a:t>‹#›</a:t>
            </a:fld>
            <a:endParaRPr lang="en-GB"/>
          </a:p>
        </p:txBody>
      </p:sp>
    </p:spTree>
    <p:extLst>
      <p:ext uri="{BB962C8B-B14F-4D97-AF65-F5344CB8AC3E}">
        <p14:creationId xmlns:p14="http://schemas.microsoft.com/office/powerpoint/2010/main" val="2613750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99C67EE-9CBA-42A2-97B9-D4E1C13E3FFF}" type="slidenum">
              <a:rPr lang="en-GB" smtClean="0"/>
              <a:t>3</a:t>
            </a:fld>
            <a:endParaRPr lang="en-GB"/>
          </a:p>
        </p:txBody>
      </p:sp>
    </p:spTree>
    <p:extLst>
      <p:ext uri="{BB962C8B-B14F-4D97-AF65-F5344CB8AC3E}">
        <p14:creationId xmlns:p14="http://schemas.microsoft.com/office/powerpoint/2010/main" val="2532339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5D371-0C41-F908-BB6B-4E47F11AD5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2E32D2-9F2A-9C06-F8E5-2454681ACB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6BC52F-FB23-83AE-4529-8206CF58349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CE3980D-F685-07DE-63DA-C751D4282074}"/>
              </a:ext>
            </a:extLst>
          </p:cNvPr>
          <p:cNvSpPr>
            <a:spLocks noGrp="1"/>
          </p:cNvSpPr>
          <p:nvPr>
            <p:ph type="sldNum" sz="quarter" idx="5"/>
          </p:nvPr>
        </p:nvSpPr>
        <p:spPr/>
        <p:txBody>
          <a:bodyPr/>
          <a:lstStyle/>
          <a:p>
            <a:fld id="{399C67EE-9CBA-42A2-97B9-D4E1C13E3FFF}" type="slidenum">
              <a:rPr lang="en-GB" smtClean="0"/>
              <a:t>4</a:t>
            </a:fld>
            <a:endParaRPr lang="en-GB"/>
          </a:p>
        </p:txBody>
      </p:sp>
    </p:spTree>
    <p:extLst>
      <p:ext uri="{BB962C8B-B14F-4D97-AF65-F5344CB8AC3E}">
        <p14:creationId xmlns:p14="http://schemas.microsoft.com/office/powerpoint/2010/main" val="3040162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22D55-3956-807B-F8ED-C21CF5E74E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95EA1C-3744-4C8E-ADAB-D0B03F3CB6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0BEAD8-32F0-E847-8D4E-B5872A5E0B4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3ACA267-ED28-47E1-64E2-DFBF0D55CF3E}"/>
              </a:ext>
            </a:extLst>
          </p:cNvPr>
          <p:cNvSpPr>
            <a:spLocks noGrp="1"/>
          </p:cNvSpPr>
          <p:nvPr>
            <p:ph type="sldNum" sz="quarter" idx="5"/>
          </p:nvPr>
        </p:nvSpPr>
        <p:spPr/>
        <p:txBody>
          <a:bodyPr/>
          <a:lstStyle/>
          <a:p>
            <a:fld id="{399C67EE-9CBA-42A2-97B9-D4E1C13E3FFF}" type="slidenum">
              <a:rPr lang="en-GB" smtClean="0"/>
              <a:t>5</a:t>
            </a:fld>
            <a:endParaRPr lang="en-GB"/>
          </a:p>
        </p:txBody>
      </p:sp>
    </p:spTree>
    <p:extLst>
      <p:ext uri="{BB962C8B-B14F-4D97-AF65-F5344CB8AC3E}">
        <p14:creationId xmlns:p14="http://schemas.microsoft.com/office/powerpoint/2010/main" val="3401079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A37BE36-7D0F-44A2-A25B-DE35A52BACD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3973171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A37BE36-7D0F-44A2-A25B-DE35A52BACD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823723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A37BE36-7D0F-44A2-A25B-DE35A52BACD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4059151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A37BE36-7D0F-44A2-A25B-DE35A52BACD2}"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1675900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A37BE36-7D0F-44A2-A25B-DE35A52BACD2}" type="datetimeFigureOut">
              <a:rPr lang="en-GB" smtClean="0"/>
              <a:t>25/09/2026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273753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A37BE36-7D0F-44A2-A25B-DE35A52BACD2}" type="datetimeFigureOut">
              <a:rPr lang="en-GB" smtClean="0"/>
              <a:t>25/09/2026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1995920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37BE36-7D0F-44A2-A25B-DE35A52BACD2}" type="datetimeFigureOut">
              <a:rPr lang="en-GB" smtClean="0"/>
              <a:t>25/09/2026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2422327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A37BE36-7D0F-44A2-A25B-DE35A52BACD2}"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363883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A37BE36-7D0F-44A2-A25B-DE35A52BACD2}"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88691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A37BE36-7D0F-44A2-A25B-DE35A52BACD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1461788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A37BE36-7D0F-44A2-A25B-DE35A52BACD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1106561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A37BE36-7D0F-44A2-A25B-DE35A52BACD2}" type="datetimeFigureOut">
              <a:rPr lang="en-GB" smtClean="0"/>
              <a:t>25/09/2026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D4FDAD-DFC4-46B8-B368-8A3B126A7E7C}" type="slidenum">
              <a:rPr lang="en-GB" smtClean="0"/>
              <a:t>‹#›</a:t>
            </a:fld>
            <a:endParaRPr lang="en-GB"/>
          </a:p>
        </p:txBody>
      </p:sp>
    </p:spTree>
    <p:extLst>
      <p:ext uri="{BB962C8B-B14F-4D97-AF65-F5344CB8AC3E}">
        <p14:creationId xmlns:p14="http://schemas.microsoft.com/office/powerpoint/2010/main" val="35495742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hyperlink" Target="https://www.tickettailor.com/events/blackthornscommunityprimaryacademy"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pta-events.co.uk/blackthornsfobs/index.cfm"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1026" name="Picture 2" descr="Blackthorns Community Primary Academy">
            <a:extLst>
              <a:ext uri="{FF2B5EF4-FFF2-40B4-BE49-F238E27FC236}">
                <a16:creationId xmlns:a16="http://schemas.microsoft.com/office/drawing/2014/main" id="{872C3D6B-1036-7E95-F0E3-1DB6D3F767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010" y="263978"/>
            <a:ext cx="4105275" cy="952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64B8E2E-8885-83C5-A549-63868FF3E1D9}"/>
              </a:ext>
            </a:extLst>
          </p:cNvPr>
          <p:cNvSpPr txBox="1"/>
          <p:nvPr/>
        </p:nvSpPr>
        <p:spPr>
          <a:xfrm>
            <a:off x="1382487" y="1406978"/>
            <a:ext cx="6400800" cy="584775"/>
          </a:xfrm>
          <a:prstGeom prst="rect">
            <a:avLst/>
          </a:prstGeom>
          <a:noFill/>
        </p:spPr>
        <p:txBody>
          <a:bodyPr wrap="square" rtlCol="0">
            <a:spAutoFit/>
          </a:bodyPr>
          <a:lstStyle/>
          <a:p>
            <a:r>
              <a:rPr lang="en-GB" sz="3200" b="1">
                <a:latin typeface="Berlin Sans FB Demi" panose="020E0802020502020306" pitchFamily="34" charset="0"/>
              </a:rPr>
              <a:t>BLACKTHORNS NEWSLETTER</a:t>
            </a:r>
          </a:p>
        </p:txBody>
      </p:sp>
      <p:sp>
        <p:nvSpPr>
          <p:cNvPr id="6" name="TextBox 5">
            <a:extLst>
              <a:ext uri="{FF2B5EF4-FFF2-40B4-BE49-F238E27FC236}">
                <a16:creationId xmlns:a16="http://schemas.microsoft.com/office/drawing/2014/main" id="{8C5D46CB-4AF3-77D2-2FD7-3273C3E87FCE}"/>
              </a:ext>
            </a:extLst>
          </p:cNvPr>
          <p:cNvSpPr txBox="1"/>
          <p:nvPr/>
        </p:nvSpPr>
        <p:spPr>
          <a:xfrm>
            <a:off x="5725886" y="424543"/>
            <a:ext cx="3169104" cy="369332"/>
          </a:xfrm>
          <a:prstGeom prst="rect">
            <a:avLst/>
          </a:prstGeom>
          <a:noFill/>
        </p:spPr>
        <p:txBody>
          <a:bodyPr wrap="square" lIns="91440" tIns="45720" rIns="91440" bIns="45720" rtlCol="0" anchor="t">
            <a:spAutoFit/>
          </a:bodyPr>
          <a:lstStyle/>
          <a:p>
            <a:r>
              <a:rPr lang="en-GB" dirty="0"/>
              <a:t>25th September 2026</a:t>
            </a:r>
          </a:p>
        </p:txBody>
      </p:sp>
      <p:sp>
        <p:nvSpPr>
          <p:cNvPr id="8" name="Rectangle 7">
            <a:extLst>
              <a:ext uri="{FF2B5EF4-FFF2-40B4-BE49-F238E27FC236}">
                <a16:creationId xmlns:a16="http://schemas.microsoft.com/office/drawing/2014/main" id="{5617B4E6-87D8-37EB-E4B8-EA1A8A29763E}"/>
              </a:ext>
            </a:extLst>
          </p:cNvPr>
          <p:cNvSpPr/>
          <p:nvPr/>
        </p:nvSpPr>
        <p:spPr>
          <a:xfrm>
            <a:off x="249010" y="1991753"/>
            <a:ext cx="8645980" cy="477916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30" name="Picture 6" descr="Sun Clip Art Images – Browse 278,797 Stock Photos, Vectors ...">
            <a:extLst>
              <a:ext uri="{FF2B5EF4-FFF2-40B4-BE49-F238E27FC236}">
                <a16:creationId xmlns:a16="http://schemas.microsoft.com/office/drawing/2014/main" id="{E394DB98-97ED-E5E6-D963-C0842F4AAE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3544" y="913666"/>
            <a:ext cx="820451" cy="7961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TextBox 4">
            <a:extLst>
              <a:ext uri="{FF2B5EF4-FFF2-40B4-BE49-F238E27FC236}">
                <a16:creationId xmlns:a16="http://schemas.microsoft.com/office/drawing/2014/main" id="{7ACA8D88-C809-C97F-9EE0-CE1AC864E906}"/>
              </a:ext>
            </a:extLst>
          </p:cNvPr>
          <p:cNvSpPr txBox="1"/>
          <p:nvPr/>
        </p:nvSpPr>
        <p:spPr>
          <a:xfrm>
            <a:off x="425596" y="2103371"/>
            <a:ext cx="8060729" cy="1384995"/>
          </a:xfrm>
          <a:prstGeom prst="rect">
            <a:avLst/>
          </a:prstGeom>
          <a:noFill/>
          <a:ln>
            <a:solidFill>
              <a:schemeClr val="tx1"/>
            </a:solidFill>
          </a:ln>
        </p:spPr>
        <p:txBody>
          <a:bodyPr wrap="square" lIns="91440" tIns="45720" rIns="91440" bIns="45720" anchor="t">
            <a:spAutoFit/>
          </a:bodyPr>
          <a:lstStyle/>
          <a:p>
            <a:pPr>
              <a:buNone/>
            </a:pPr>
            <a:r>
              <a:rPr lang="en-GB" sz="1400" dirty="0"/>
              <a:t>🌿 </a:t>
            </a:r>
            <a:r>
              <a:rPr lang="en-GB" sz="1400" b="1" dirty="0"/>
              <a:t>Forest School is Back!</a:t>
            </a:r>
            <a:r>
              <a:rPr lang="en-GB" sz="1400" dirty="0"/>
              <a:t> 🌿</a:t>
            </a:r>
          </a:p>
          <a:p>
            <a:pPr>
              <a:buNone/>
            </a:pPr>
            <a:r>
              <a:rPr lang="en-GB" sz="1400" dirty="0"/>
              <a:t>Our Year 1 and Year 5 children had a brilliant first session at Forest School yesterday! It was wonderful to see them exploring the outdoors, developing new skills and enjoying the opportunity to learn in such a different environment. We are looking forward to seeing them grow in confidence and make the most of their Forest School experiences over the coming weeks. A huge thank you to </a:t>
            </a:r>
            <a:r>
              <a:rPr lang="en-GB" sz="1400" b="1" dirty="0"/>
              <a:t>FOBs</a:t>
            </a:r>
            <a:r>
              <a:rPr lang="en-GB" sz="1400" dirty="0"/>
              <a:t> for funding these sessions and making this fantastic opportunity possible for our children.</a:t>
            </a:r>
          </a:p>
        </p:txBody>
      </p:sp>
      <p:pic>
        <p:nvPicPr>
          <p:cNvPr id="10" name="Picture 9">
            <a:extLst>
              <a:ext uri="{FF2B5EF4-FFF2-40B4-BE49-F238E27FC236}">
                <a16:creationId xmlns:a16="http://schemas.microsoft.com/office/drawing/2014/main" id="{2CA5E06C-3AE6-C4CE-33BC-01CA06996E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5677" y="3483414"/>
            <a:ext cx="2803841" cy="1967608"/>
          </a:xfrm>
          <a:prstGeom prst="rect">
            <a:avLst/>
          </a:prstGeom>
          <a:ln>
            <a:noFill/>
          </a:ln>
          <a:effectLst>
            <a:softEdge rad="112500"/>
          </a:effectLst>
        </p:spPr>
      </p:pic>
      <p:pic>
        <p:nvPicPr>
          <p:cNvPr id="12" name="Picture 11">
            <a:extLst>
              <a:ext uri="{FF2B5EF4-FFF2-40B4-BE49-F238E27FC236}">
                <a16:creationId xmlns:a16="http://schemas.microsoft.com/office/drawing/2014/main" id="{07E8F25C-28EB-B1D3-BBB2-1B073CCD07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38046" y="4825099"/>
            <a:ext cx="2358563" cy="17689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 name="Picture 1">
            <a:extLst>
              <a:ext uri="{FF2B5EF4-FFF2-40B4-BE49-F238E27FC236}">
                <a16:creationId xmlns:a16="http://schemas.microsoft.com/office/drawing/2014/main" id="{9CF68DA9-271B-B395-61DD-BE6C675A2F9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620357" y="3675212"/>
            <a:ext cx="2024037" cy="2698717"/>
          </a:xfrm>
          <a:prstGeom prst="rect">
            <a:avLst/>
          </a:prstGeom>
          <a:ln>
            <a:noFill/>
          </a:ln>
          <a:effectLst>
            <a:softEdge rad="112500"/>
          </a:effectLst>
        </p:spPr>
      </p:pic>
      <p:pic>
        <p:nvPicPr>
          <p:cNvPr id="3" name="Picture 2">
            <a:extLst>
              <a:ext uri="{FF2B5EF4-FFF2-40B4-BE49-F238E27FC236}">
                <a16:creationId xmlns:a16="http://schemas.microsoft.com/office/drawing/2014/main" id="{11D8315F-25C2-8568-DB1F-7750379EAF63}"/>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346909" y="3675212"/>
            <a:ext cx="1973337" cy="26311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22894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D9ADEF50-1B77-821D-A6B1-92195E4DDEC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34B37CD-D416-6214-A710-69107DD8616A}"/>
              </a:ext>
            </a:extLst>
          </p:cNvPr>
          <p:cNvPicPr>
            <a:picLocks noChangeAspect="1"/>
          </p:cNvPicPr>
          <p:nvPr/>
        </p:nvPicPr>
        <p:blipFill>
          <a:blip r:embed="rId2"/>
          <a:stretch>
            <a:fillRect/>
          </a:stretch>
        </p:blipFill>
        <p:spPr>
          <a:xfrm>
            <a:off x="6487732" y="123800"/>
            <a:ext cx="2109399" cy="2816596"/>
          </a:xfrm>
          <a:prstGeom prst="rect">
            <a:avLst/>
          </a:prstGeom>
        </p:spPr>
      </p:pic>
      <p:pic>
        <p:nvPicPr>
          <p:cNvPr id="7" name="Picture 6">
            <a:extLst>
              <a:ext uri="{FF2B5EF4-FFF2-40B4-BE49-F238E27FC236}">
                <a16:creationId xmlns:a16="http://schemas.microsoft.com/office/drawing/2014/main" id="{6D647E6A-50AE-559D-25BC-3B698D9780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4725" y="17244"/>
            <a:ext cx="3755461" cy="2816596"/>
          </a:xfrm>
          <a:prstGeom prst="ellipse">
            <a:avLst/>
          </a:prstGeom>
          <a:ln>
            <a:noFill/>
          </a:ln>
          <a:effectLst>
            <a:softEdge rad="112500"/>
          </a:effectLst>
        </p:spPr>
      </p:pic>
      <p:pic>
        <p:nvPicPr>
          <p:cNvPr id="10" name="Picture 9">
            <a:extLst>
              <a:ext uri="{FF2B5EF4-FFF2-40B4-BE49-F238E27FC236}">
                <a16:creationId xmlns:a16="http://schemas.microsoft.com/office/drawing/2014/main" id="{8F03DC97-819A-E8D0-138A-6E923B1BF1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8143" y="102984"/>
            <a:ext cx="2023110" cy="2697480"/>
          </a:xfrm>
          <a:prstGeom prst="rect">
            <a:avLst/>
          </a:prstGeom>
        </p:spPr>
      </p:pic>
      <p:sp>
        <p:nvSpPr>
          <p:cNvPr id="13" name="TextBox 12">
            <a:extLst>
              <a:ext uri="{FF2B5EF4-FFF2-40B4-BE49-F238E27FC236}">
                <a16:creationId xmlns:a16="http://schemas.microsoft.com/office/drawing/2014/main" id="{3B56F314-4529-A5E2-85C3-577EDA8EF1E3}"/>
              </a:ext>
            </a:extLst>
          </p:cNvPr>
          <p:cNvSpPr txBox="1"/>
          <p:nvPr/>
        </p:nvSpPr>
        <p:spPr>
          <a:xfrm>
            <a:off x="259718" y="5478578"/>
            <a:ext cx="8459971" cy="1169551"/>
          </a:xfrm>
          <a:prstGeom prst="rect">
            <a:avLst/>
          </a:prstGeom>
          <a:noFill/>
        </p:spPr>
        <p:txBody>
          <a:bodyPr wrap="square">
            <a:spAutoFit/>
          </a:bodyPr>
          <a:lstStyle/>
          <a:p>
            <a:pPr>
              <a:buNone/>
            </a:pPr>
            <a:r>
              <a:rPr lang="en-GB" sz="1400" b="1" dirty="0"/>
              <a:t>Love Your School Day 🌳</a:t>
            </a:r>
          </a:p>
          <a:p>
            <a:pPr>
              <a:buNone/>
            </a:pPr>
            <a:r>
              <a:rPr lang="en-GB" sz="1400" dirty="0"/>
              <a:t>Join us on </a:t>
            </a:r>
            <a:r>
              <a:rPr lang="en-GB" sz="1400" b="1" dirty="0"/>
              <a:t>Saturday 25th September, from 10am–2.30pm</a:t>
            </a:r>
            <a:r>
              <a:rPr lang="en-GB" sz="1400" dirty="0"/>
              <a:t>, for our </a:t>
            </a:r>
            <a:r>
              <a:rPr lang="en-GB" sz="1400" b="1" dirty="0"/>
              <a:t>Love Your School Day</a:t>
            </a:r>
            <a:r>
              <a:rPr lang="en-GB" sz="1400" dirty="0"/>
              <a:t>! Come along and help us improve and brighten up our outdoor environment. Whether you can spare the whole day or just an hour, we would love to see you there. </a:t>
            </a:r>
            <a:r>
              <a:rPr lang="en-GB" sz="1400" b="1" dirty="0"/>
              <a:t>Bring your family, bring your energy and help us make Blackthorns even better!</a:t>
            </a:r>
            <a:endParaRPr lang="en-GB" sz="1400" dirty="0"/>
          </a:p>
        </p:txBody>
      </p:sp>
      <p:pic>
        <p:nvPicPr>
          <p:cNvPr id="2" name="Picture 1">
            <a:extLst>
              <a:ext uri="{FF2B5EF4-FFF2-40B4-BE49-F238E27FC236}">
                <a16:creationId xmlns:a16="http://schemas.microsoft.com/office/drawing/2014/main" id="{D2905FD2-D8CD-E6BE-1114-376A9D5CA79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571999" y="2833840"/>
            <a:ext cx="1991203" cy="2644738"/>
          </a:xfrm>
          <a:prstGeom prst="ellipse">
            <a:avLst/>
          </a:prstGeom>
          <a:ln>
            <a:noFill/>
          </a:ln>
          <a:effectLst>
            <a:softEdge rad="112500"/>
          </a:effectLst>
        </p:spPr>
      </p:pic>
      <p:pic>
        <p:nvPicPr>
          <p:cNvPr id="3" name="Picture 2">
            <a:extLst>
              <a:ext uri="{FF2B5EF4-FFF2-40B4-BE49-F238E27FC236}">
                <a16:creationId xmlns:a16="http://schemas.microsoft.com/office/drawing/2014/main" id="{48CCB60F-E9A8-692A-6DBC-8F4FF925E3CA}"/>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480798" y="2885650"/>
            <a:ext cx="1927730" cy="25703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a:extLst>
              <a:ext uri="{FF2B5EF4-FFF2-40B4-BE49-F238E27FC236}">
                <a16:creationId xmlns:a16="http://schemas.microsoft.com/office/drawing/2014/main" id="{7812E7BC-8A6F-EE33-F5E1-7703A1A43830}"/>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802092" y="3085193"/>
            <a:ext cx="1795039" cy="2393385"/>
          </a:xfrm>
          <a:prstGeom prst="rect">
            <a:avLst/>
          </a:prstGeom>
        </p:spPr>
      </p:pic>
      <p:pic>
        <p:nvPicPr>
          <p:cNvPr id="6" name="Picture 5">
            <a:extLst>
              <a:ext uri="{FF2B5EF4-FFF2-40B4-BE49-F238E27FC236}">
                <a16:creationId xmlns:a16="http://schemas.microsoft.com/office/drawing/2014/main" id="{46438F78-E379-CCB7-D853-0E76195E8E02}"/>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256974" y="2885650"/>
            <a:ext cx="1880807" cy="2507742"/>
          </a:xfrm>
          <a:prstGeom prst="rect">
            <a:avLst/>
          </a:prstGeom>
        </p:spPr>
      </p:pic>
    </p:spTree>
    <p:extLst>
      <p:ext uri="{BB962C8B-B14F-4D97-AF65-F5344CB8AC3E}">
        <p14:creationId xmlns:p14="http://schemas.microsoft.com/office/powerpoint/2010/main" val="2110756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CCC9EB4-DE9C-D646-FB87-9F46757F531F}"/>
              </a:ext>
            </a:extLst>
          </p:cNvPr>
          <p:cNvSpPr txBox="1"/>
          <p:nvPr/>
        </p:nvSpPr>
        <p:spPr>
          <a:xfrm>
            <a:off x="187452" y="2195239"/>
            <a:ext cx="8769096" cy="2862322"/>
          </a:xfrm>
          <a:prstGeom prst="rect">
            <a:avLst/>
          </a:prstGeom>
          <a:noFill/>
          <a:ln>
            <a:solidFill>
              <a:schemeClr val="tx1"/>
            </a:solidFill>
          </a:ln>
        </p:spPr>
        <p:txBody>
          <a:bodyPr wrap="square">
            <a:spAutoFit/>
          </a:bodyPr>
          <a:lstStyle/>
          <a:p>
            <a:pPr>
              <a:buNone/>
            </a:pPr>
            <a:r>
              <a:rPr lang="en-GB" sz="1200" b="1" dirty="0"/>
              <a:t>What’s Going Well Across School </a:t>
            </a:r>
          </a:p>
          <a:p>
            <a:pPr>
              <a:buNone/>
            </a:pPr>
            <a:r>
              <a:rPr lang="en-GB" sz="1200" dirty="0"/>
              <a:t>It has been lovely to see a calm, positive atmosphere across the school over the past fortnight. Here are some of the highlights from each year group:</a:t>
            </a:r>
          </a:p>
          <a:p>
            <a:pPr>
              <a:buNone/>
            </a:pPr>
            <a:r>
              <a:rPr lang="en-GB" sz="1200" b="1" dirty="0"/>
              <a:t>Reception - </a:t>
            </a:r>
            <a:r>
              <a:rPr lang="en-GB" sz="1200" dirty="0"/>
              <a:t>Our Reception children have completed their first full fortnight and have settled in really well. They particularly enjoyed acting out </a:t>
            </a:r>
            <a:r>
              <a:rPr lang="en-GB" sz="1200" i="1" dirty="0"/>
              <a:t>We’re Going on a Bear Hunt</a:t>
            </a:r>
            <a:r>
              <a:rPr lang="en-GB" sz="1200" dirty="0"/>
              <a:t> and have made a fantastic start to school life.</a:t>
            </a:r>
          </a:p>
          <a:p>
            <a:pPr>
              <a:buNone/>
            </a:pPr>
            <a:r>
              <a:rPr lang="en-GB" sz="1200" b="1" dirty="0"/>
              <a:t>Year 1 -</a:t>
            </a:r>
            <a:r>
              <a:rPr lang="en-GB" sz="1200" dirty="0"/>
              <a:t> have been developing their writing using </a:t>
            </a:r>
            <a:r>
              <a:rPr lang="en-GB" sz="1200" b="1" dirty="0"/>
              <a:t>Colourful Semantics</a:t>
            </a:r>
            <a:r>
              <a:rPr lang="en-GB" sz="1200" dirty="0"/>
              <a:t>, which is helping children to structure their sentences and communicate their ideas clearly. They have also been focusing on building positive relationships within the class.</a:t>
            </a:r>
          </a:p>
          <a:p>
            <a:pPr>
              <a:buNone/>
            </a:pPr>
            <a:r>
              <a:rPr lang="en-GB" sz="1200" b="1" dirty="0"/>
              <a:t>Year 2 - </a:t>
            </a:r>
            <a:r>
              <a:rPr lang="en-GB" sz="1200" dirty="0"/>
              <a:t>There has been a lovely focus on </a:t>
            </a:r>
            <a:r>
              <a:rPr lang="en-GB" sz="1200" b="1" dirty="0"/>
              <a:t>building relationships</a:t>
            </a:r>
            <a:r>
              <a:rPr lang="en-GB" sz="1200" dirty="0"/>
              <a:t> and developing children’s awareness of others. It has been particularly encouraging to see children noticing and empathising with the adults around them.</a:t>
            </a:r>
          </a:p>
          <a:p>
            <a:pPr>
              <a:buNone/>
            </a:pPr>
            <a:r>
              <a:rPr lang="en-GB" sz="1200" b="1" dirty="0"/>
              <a:t>Year 3 - </a:t>
            </a:r>
            <a:r>
              <a:rPr lang="en-GB" sz="1200" dirty="0"/>
              <a:t>We are seeing </a:t>
            </a:r>
            <a:r>
              <a:rPr lang="en-GB" sz="1200" b="1" dirty="0"/>
              <a:t>progress across the class. </a:t>
            </a:r>
            <a:r>
              <a:rPr lang="en-GB" sz="1200" dirty="0"/>
              <a:t>It is fantastic to see their confidence growing and their hard work paying off.</a:t>
            </a:r>
          </a:p>
          <a:p>
            <a:pPr>
              <a:buNone/>
            </a:pPr>
            <a:r>
              <a:rPr lang="en-GB" sz="1200" b="1" dirty="0"/>
              <a:t>Year 4 - </a:t>
            </a:r>
            <a:r>
              <a:rPr lang="en-GB" sz="1200" dirty="0"/>
              <a:t> are showing a </a:t>
            </a:r>
            <a:r>
              <a:rPr lang="en-GB" sz="1200" b="1" dirty="0"/>
              <a:t>really positive attitude to learning</a:t>
            </a:r>
            <a:r>
              <a:rPr lang="en-GB" sz="1200" dirty="0"/>
              <a:t> and are loving their current topic. They have loved talking to Henry VIII through AI!</a:t>
            </a:r>
          </a:p>
          <a:p>
            <a:pPr>
              <a:buNone/>
            </a:pPr>
            <a:r>
              <a:rPr lang="en-GB" sz="1200" b="1" dirty="0"/>
              <a:t>Year 5 - </a:t>
            </a:r>
            <a:r>
              <a:rPr lang="en-GB" sz="1200" dirty="0"/>
              <a:t>It has been lovely to see them demonstrating maturity and taking increasing responsibility for their learning and behaviour.</a:t>
            </a:r>
          </a:p>
          <a:p>
            <a:pPr>
              <a:buNone/>
            </a:pPr>
            <a:r>
              <a:rPr lang="en-GB" sz="1200" b="1" dirty="0"/>
              <a:t>Year 6 - </a:t>
            </a:r>
            <a:r>
              <a:rPr lang="en-GB" sz="1200" dirty="0"/>
              <a:t>There has been some fantastic </a:t>
            </a:r>
            <a:r>
              <a:rPr lang="en-GB" sz="1200" b="1" dirty="0"/>
              <a:t>writing across the year group</a:t>
            </a:r>
            <a:r>
              <a:rPr lang="en-GB" sz="1200" dirty="0"/>
              <a:t>, particularly in poetry and their current writing unit of conflict. We have been impressed by the creativity and enthusiasm the children are showing in their English lessons.</a:t>
            </a:r>
          </a:p>
        </p:txBody>
      </p:sp>
      <p:sp>
        <p:nvSpPr>
          <p:cNvPr id="17" name="TextBox 16">
            <a:extLst>
              <a:ext uri="{FF2B5EF4-FFF2-40B4-BE49-F238E27FC236}">
                <a16:creationId xmlns:a16="http://schemas.microsoft.com/office/drawing/2014/main" id="{B3754C66-A458-9561-2AA2-D55943B768E3}"/>
              </a:ext>
            </a:extLst>
          </p:cNvPr>
          <p:cNvSpPr txBox="1"/>
          <p:nvPr/>
        </p:nvSpPr>
        <p:spPr>
          <a:xfrm>
            <a:off x="822960" y="257818"/>
            <a:ext cx="7498080" cy="184665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Good Luck, Year 6!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We would like to wish our </a:t>
            </a: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Year 6 children lots of luck for their residential trip to the Isle of Wight next week!</a:t>
            </a: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 We hope they have a fantastic time, make some wonderful memories and enjoy all the adventures along the way. A huge thank you to </a:t>
            </a: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Mrs Jago, Mrs Thomas, Mr King and Mrs Allen</a:t>
            </a: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 for giving up their time to accompany the children and make this special experience possible. We really appreciate it!</a:t>
            </a:r>
          </a:p>
        </p:txBody>
      </p:sp>
      <p:sp>
        <p:nvSpPr>
          <p:cNvPr id="18" name="TextBox 17">
            <a:extLst>
              <a:ext uri="{FF2B5EF4-FFF2-40B4-BE49-F238E27FC236}">
                <a16:creationId xmlns:a16="http://schemas.microsoft.com/office/drawing/2014/main" id="{0D3FE47D-60E6-E1D1-5C16-CE003B4C3EB3}"/>
              </a:ext>
            </a:extLst>
          </p:cNvPr>
          <p:cNvSpPr txBox="1"/>
          <p:nvPr/>
        </p:nvSpPr>
        <p:spPr>
          <a:xfrm>
            <a:off x="466344" y="5215187"/>
            <a:ext cx="8211312" cy="1384995"/>
          </a:xfrm>
          <a:prstGeom prst="rect">
            <a:avLst/>
          </a:prstGeom>
          <a:noFill/>
        </p:spPr>
        <p:txBody>
          <a:bodyPr wrap="square" rtlCol="0">
            <a:spAutoFit/>
          </a:bodyPr>
          <a:lstStyle/>
          <a:p>
            <a:pPr>
              <a:buNone/>
            </a:pPr>
            <a:r>
              <a:rPr lang="en-GB" sz="1400" b="1" dirty="0"/>
              <a:t>Starting School in 2027? 🎒</a:t>
            </a:r>
          </a:p>
          <a:p>
            <a:pPr>
              <a:buNone/>
            </a:pPr>
            <a:r>
              <a:rPr lang="en-GB" sz="1400" dirty="0"/>
              <a:t>Do you have a child who will be </a:t>
            </a:r>
            <a:r>
              <a:rPr lang="en-GB" sz="1400" b="1" dirty="0"/>
              <a:t>starting school in September 2027</a:t>
            </a:r>
            <a:r>
              <a:rPr lang="en-GB" sz="1400" dirty="0"/>
              <a:t>? We would love to welcome you to Blackthorns and show you around our wonderful school. Come and meet </a:t>
            </a:r>
            <a:r>
              <a:rPr lang="en-GB" sz="1400" b="1" dirty="0"/>
              <a:t>Mrs Saunders, Headteacher</a:t>
            </a:r>
            <a:r>
              <a:rPr lang="en-GB" sz="1400" dirty="0"/>
              <a:t>, see our classrooms and learning environment, and find out what makes Blackthorns such a special place to learn.</a:t>
            </a:r>
          </a:p>
          <a:p>
            <a:pPr>
              <a:buNone/>
            </a:pPr>
            <a:r>
              <a:rPr lang="en-GB" sz="1400" b="1" dirty="0">
                <a:hlinkClick r:id="rId3"/>
              </a:rPr>
              <a:t>Click here to book a school tour.</a:t>
            </a:r>
            <a:endParaRPr lang="en-GB" sz="1400" dirty="0"/>
          </a:p>
        </p:txBody>
      </p:sp>
    </p:spTree>
    <p:extLst>
      <p:ext uri="{BB962C8B-B14F-4D97-AF65-F5344CB8AC3E}">
        <p14:creationId xmlns:p14="http://schemas.microsoft.com/office/powerpoint/2010/main" val="1652063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EB19B648-E586-1A58-5F56-3B5FC51A60AD}"/>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13BADFA-EA2E-BE34-280A-8983CC0B947D}"/>
              </a:ext>
            </a:extLst>
          </p:cNvPr>
          <p:cNvSpPr/>
          <p:nvPr/>
        </p:nvSpPr>
        <p:spPr>
          <a:xfrm>
            <a:off x="127396" y="129418"/>
            <a:ext cx="4409409" cy="135208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080F139-8EED-85E1-F4D6-8B1D8E730380}"/>
              </a:ext>
            </a:extLst>
          </p:cNvPr>
          <p:cNvSpPr txBox="1"/>
          <p:nvPr/>
        </p:nvSpPr>
        <p:spPr>
          <a:xfrm>
            <a:off x="228600" y="220685"/>
            <a:ext cx="4217385" cy="1169551"/>
          </a:xfrm>
          <a:prstGeom prst="rect">
            <a:avLst/>
          </a:prstGeom>
          <a:noFill/>
        </p:spPr>
        <p:txBody>
          <a:bodyPr wrap="square">
            <a:spAutoFit/>
          </a:bodyPr>
          <a:lstStyle/>
          <a:p>
            <a:pPr>
              <a:buNone/>
            </a:pPr>
            <a:r>
              <a:rPr lang="en-GB" sz="1400" b="1" dirty="0"/>
              <a:t>Welcome to Mrs Morley!</a:t>
            </a:r>
            <a:r>
              <a:rPr lang="en-GB" sz="1400" dirty="0"/>
              <a:t> </a:t>
            </a:r>
          </a:p>
          <a:p>
            <a:pPr>
              <a:buNone/>
            </a:pPr>
            <a:r>
              <a:rPr lang="en-GB" sz="1400" dirty="0"/>
              <a:t>We are delighted to welcome Mrs Morley to the Blackthorns team as a Teaching Assistant in Year 4. She has already settled in brilliantly, and we are very pleased to have her as part of our team.</a:t>
            </a:r>
          </a:p>
        </p:txBody>
      </p:sp>
      <p:sp>
        <p:nvSpPr>
          <p:cNvPr id="6" name="TextBox 5">
            <a:extLst>
              <a:ext uri="{FF2B5EF4-FFF2-40B4-BE49-F238E27FC236}">
                <a16:creationId xmlns:a16="http://schemas.microsoft.com/office/drawing/2014/main" id="{14DCD431-4B16-9558-1A32-C0A27BE692CB}"/>
              </a:ext>
            </a:extLst>
          </p:cNvPr>
          <p:cNvSpPr txBox="1"/>
          <p:nvPr/>
        </p:nvSpPr>
        <p:spPr>
          <a:xfrm>
            <a:off x="263795" y="1783080"/>
            <a:ext cx="8616410" cy="4616648"/>
          </a:xfrm>
          <a:prstGeom prst="rect">
            <a:avLst/>
          </a:prstGeom>
          <a:noFill/>
          <a:ln>
            <a:solidFill>
              <a:schemeClr val="tx1"/>
            </a:solidFill>
          </a:ln>
        </p:spPr>
        <p:txBody>
          <a:bodyPr wrap="square">
            <a:spAutoFit/>
          </a:bodyPr>
          <a:lstStyle/>
          <a:p>
            <a:pPr>
              <a:buNone/>
            </a:pPr>
            <a:r>
              <a:rPr lang="en-GB" sz="1400" b="1" dirty="0"/>
              <a:t>Our School Development Priorities for 2026–27 🌟</a:t>
            </a:r>
          </a:p>
          <a:p>
            <a:pPr>
              <a:buNone/>
            </a:pPr>
            <a:r>
              <a:rPr lang="en-GB" sz="1400" b="1" dirty="0"/>
              <a:t>I am delighted to share our key priorities for this year. These are the areas that will help us continue to make Blackthorns an even better place for every child.</a:t>
            </a:r>
          </a:p>
          <a:p>
            <a:pPr>
              <a:buNone/>
            </a:pPr>
            <a:r>
              <a:rPr lang="en-GB" sz="1400" b="1" dirty="0"/>
              <a:t>1. Excellent Teaching and Learning 📚</a:t>
            </a:r>
            <a:br>
              <a:rPr lang="en-GB" sz="1400" dirty="0"/>
            </a:br>
            <a:r>
              <a:rPr lang="en-GB" sz="1400" dirty="0"/>
              <a:t>We will continue to develop consistently high-quality teaching and assessment so that every child, including those with SEND and those working at greater depth, can achieve their very best.</a:t>
            </a:r>
          </a:p>
          <a:p>
            <a:pPr>
              <a:buNone/>
            </a:pPr>
            <a:r>
              <a:rPr lang="en-GB" sz="1400" b="1" dirty="0"/>
              <a:t>2. Attendance and Behaviour 🌟</a:t>
            </a:r>
            <a:br>
              <a:rPr lang="en-GB" sz="1400" dirty="0"/>
            </a:br>
            <a:r>
              <a:rPr lang="en-GB" sz="1400" dirty="0"/>
              <a:t>We will establish consistently high expectations for behaviour and attendance, creating a calm, safe and purposeful environment where every child can learn and thrive. We will share with you our updated behaviour policy as soon as it is finalised.</a:t>
            </a:r>
          </a:p>
          <a:p>
            <a:pPr>
              <a:buNone/>
            </a:pPr>
            <a:r>
              <a:rPr lang="en-GB" sz="1400" b="1" dirty="0"/>
              <a:t>3. Early Years 🌱</a:t>
            </a:r>
            <a:br>
              <a:rPr lang="en-GB" sz="1400" dirty="0"/>
            </a:br>
            <a:r>
              <a:rPr lang="en-GB" sz="1400" dirty="0"/>
              <a:t>We will strengthen our Early Years provision to ensure that our youngest children have an exceptional start to school and make strong progress from the moment they join us.</a:t>
            </a:r>
          </a:p>
          <a:p>
            <a:pPr>
              <a:buNone/>
            </a:pPr>
            <a:r>
              <a:rPr lang="en-GB" sz="1400" b="1" dirty="0"/>
              <a:t>4. Leadership, Values and Community 🤝</a:t>
            </a:r>
            <a:br>
              <a:rPr lang="en-GB" sz="1400" dirty="0"/>
            </a:br>
            <a:r>
              <a:rPr lang="en-GB" sz="1400" dirty="0"/>
              <a:t>As we establish our new leadership team and Governing Board, we will work together with children, staff, parents and our wider community to create a shared vision and values that shape the future of Blackthorns.</a:t>
            </a:r>
          </a:p>
          <a:p>
            <a:pPr>
              <a:buNone/>
            </a:pPr>
            <a:r>
              <a:rPr lang="en-GB" sz="1400" b="1" dirty="0"/>
              <a:t>5. Improving Our Outdoor Environment 🌳</a:t>
            </a:r>
            <a:br>
              <a:rPr lang="en-GB" sz="1400" dirty="0"/>
            </a:br>
            <a:r>
              <a:rPr lang="en-GB" sz="1400" dirty="0"/>
              <a:t>We will continue to develop our school grounds, creating engaging outdoor spaces that support children's learning, play, physical activity and wellbeing.</a:t>
            </a:r>
          </a:p>
          <a:p>
            <a:pPr>
              <a:buNone/>
            </a:pPr>
            <a:r>
              <a:rPr lang="en-GB" sz="1400" dirty="0"/>
              <a:t>I am very excited about the year ahead and look forward to working with our whole school community to make these priorities a reality.</a:t>
            </a:r>
          </a:p>
        </p:txBody>
      </p:sp>
      <p:sp>
        <p:nvSpPr>
          <p:cNvPr id="10" name="TextBox 9">
            <a:extLst>
              <a:ext uri="{FF2B5EF4-FFF2-40B4-BE49-F238E27FC236}">
                <a16:creationId xmlns:a16="http://schemas.microsoft.com/office/drawing/2014/main" id="{00B37592-73CF-E2D7-4307-938A035DFDD9}"/>
              </a:ext>
            </a:extLst>
          </p:cNvPr>
          <p:cNvSpPr txBox="1"/>
          <p:nvPr/>
        </p:nvSpPr>
        <p:spPr>
          <a:xfrm>
            <a:off x="4638009" y="12680"/>
            <a:ext cx="4463271" cy="1569660"/>
          </a:xfrm>
          <a:prstGeom prst="rect">
            <a:avLst/>
          </a:prstGeom>
          <a:noFill/>
        </p:spPr>
        <p:txBody>
          <a:bodyPr wrap="square">
            <a:spAutoFit/>
          </a:bodyPr>
          <a:lstStyle/>
          <a:p>
            <a:pPr>
              <a:buNone/>
            </a:pPr>
            <a:r>
              <a:rPr lang="en-GB" sz="1200" b="1" dirty="0"/>
              <a:t>Attendance Matters </a:t>
            </a:r>
          </a:p>
          <a:p>
            <a:pPr>
              <a:buNone/>
            </a:pPr>
            <a:r>
              <a:rPr lang="en-GB" sz="1200" dirty="0"/>
              <a:t>Every day at school counts! Regular attendance gives children the best opportunity to learn, make progress, build friendships and take part fully in school life. Even a few days missed can make a difference over time, so we ask all families to make </a:t>
            </a:r>
            <a:r>
              <a:rPr lang="en-GB" sz="1200" b="1" dirty="0"/>
              <a:t>good attendance a priority</a:t>
            </a:r>
            <a:r>
              <a:rPr lang="en-GB" sz="1200" dirty="0"/>
              <a:t> and support their children to be in school, ready to learn, every day they can. Thank you for your support in helping our children make the most of every school day!</a:t>
            </a:r>
          </a:p>
        </p:txBody>
      </p:sp>
    </p:spTree>
    <p:extLst>
      <p:ext uri="{BB962C8B-B14F-4D97-AF65-F5344CB8AC3E}">
        <p14:creationId xmlns:p14="http://schemas.microsoft.com/office/powerpoint/2010/main" val="523417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BF6F2E46-0652-14F2-C826-E9A4C184B11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9B3E2C53-8755-2DBC-1D78-32BAD3DB8C3D}"/>
              </a:ext>
            </a:extLst>
          </p:cNvPr>
          <p:cNvSpPr txBox="1"/>
          <p:nvPr/>
        </p:nvSpPr>
        <p:spPr>
          <a:xfrm>
            <a:off x="438912" y="0"/>
            <a:ext cx="8412480" cy="4041491"/>
          </a:xfrm>
          <a:prstGeom prst="rect">
            <a:avLst/>
          </a:prstGeom>
          <a:noFill/>
        </p:spPr>
        <p:txBody>
          <a:bodyPr wrap="square">
            <a:spAutoFit/>
          </a:bodyPr>
          <a:lstStyle/>
          <a:p>
            <a:pPr>
              <a:lnSpc>
                <a:spcPct val="115000"/>
              </a:lnSpc>
              <a:buNone/>
            </a:pPr>
            <a:r>
              <a:rPr lang="en-GB" sz="1200" b="1" u="sng" dirty="0" err="1">
                <a:effectLst/>
                <a:latin typeface="Arial" panose="020B0604020202020204" pitchFamily="34" charset="0"/>
                <a:ea typeface="Arial" panose="020B0604020202020204" pitchFamily="34" charset="0"/>
              </a:rPr>
              <a:t>FoBs</a:t>
            </a:r>
            <a:r>
              <a:rPr lang="en-GB" sz="1200" b="1" u="sng" dirty="0">
                <a:effectLst/>
                <a:latin typeface="Arial" panose="020B0604020202020204" pitchFamily="34" charset="0"/>
                <a:ea typeface="Arial" panose="020B0604020202020204" pitchFamily="34" charset="0"/>
              </a:rPr>
              <a:t> Update</a:t>
            </a:r>
            <a:endParaRPr lang="en-GB" sz="1200" dirty="0">
              <a:effectLst/>
              <a:latin typeface="Arial" panose="020B0604020202020204" pitchFamily="34" charset="0"/>
              <a:ea typeface="Arial" panose="020B0604020202020204" pitchFamily="34" charset="0"/>
            </a:endParaRPr>
          </a:p>
          <a:p>
            <a:pPr>
              <a:lnSpc>
                <a:spcPct val="115000"/>
              </a:lnSpc>
              <a:buNone/>
            </a:pPr>
            <a:r>
              <a:rPr lang="en-GB" sz="1100" dirty="0">
                <a:effectLst/>
                <a:latin typeface="Arial" panose="020B0604020202020204" pitchFamily="34" charset="0"/>
                <a:ea typeface="Arial" panose="020B0604020202020204" pitchFamily="34" charset="0"/>
              </a:rPr>
              <a:t> </a:t>
            </a:r>
            <a:r>
              <a:rPr lang="en-GB" sz="1100" dirty="0">
                <a:solidFill>
                  <a:srgbClr val="000000"/>
                </a:solidFill>
                <a:effectLst/>
                <a:latin typeface="Arial" panose="020B0604020202020204" pitchFamily="34" charset="0"/>
                <a:ea typeface="Arial" panose="020B0604020202020204" pitchFamily="34" charset="0"/>
              </a:rPr>
              <a:t>As the Autumn term is in full swing, we wanted to tell everyone about </a:t>
            </a:r>
            <a:r>
              <a:rPr lang="en-GB" sz="1100" dirty="0" err="1">
                <a:solidFill>
                  <a:srgbClr val="000000"/>
                </a:solidFill>
                <a:effectLst/>
                <a:latin typeface="Arial" panose="020B0604020202020204" pitchFamily="34" charset="0"/>
                <a:ea typeface="Arial" panose="020B0604020202020204" pitchFamily="34" charset="0"/>
              </a:rPr>
              <a:t>FoBs</a:t>
            </a:r>
            <a:r>
              <a:rPr lang="en-GB" sz="1100" dirty="0">
                <a:solidFill>
                  <a:srgbClr val="000000"/>
                </a:solidFill>
                <a:effectLst/>
                <a:latin typeface="Arial" panose="020B0604020202020204" pitchFamily="34" charset="0"/>
                <a:ea typeface="Arial" panose="020B0604020202020204" pitchFamily="34" charset="0"/>
              </a:rPr>
              <a:t>: who we are, what we do, and how you can get involved.</a:t>
            </a:r>
            <a:endParaRPr lang="en-GB" sz="1100" dirty="0">
              <a:effectLst/>
              <a:latin typeface="Arial" panose="020B0604020202020204" pitchFamily="34" charset="0"/>
              <a:ea typeface="Arial" panose="020B0604020202020204" pitchFamily="34" charset="0"/>
            </a:endParaRPr>
          </a:p>
          <a:p>
            <a:pPr>
              <a:lnSpc>
                <a:spcPct val="115000"/>
              </a:lnSpc>
              <a:buNone/>
            </a:pPr>
            <a:r>
              <a:rPr lang="en-GB" sz="1100" dirty="0">
                <a:effectLst/>
                <a:latin typeface="Arial" panose="020B0604020202020204" pitchFamily="34" charset="0"/>
                <a:ea typeface="Arial" panose="020B0604020202020204" pitchFamily="34" charset="0"/>
              </a:rPr>
              <a:t> </a:t>
            </a:r>
            <a:r>
              <a:rPr lang="en-GB" sz="1100" b="1" dirty="0">
                <a:solidFill>
                  <a:srgbClr val="000000"/>
                </a:solidFill>
                <a:effectLst/>
                <a:latin typeface="Arial" panose="020B0604020202020204" pitchFamily="34" charset="0"/>
                <a:ea typeface="Arial" panose="020B0604020202020204" pitchFamily="34" charset="0"/>
              </a:rPr>
              <a:t>WHAT IS FOBS?</a:t>
            </a:r>
            <a:endParaRPr lang="en-GB" sz="1100" dirty="0">
              <a:effectLst/>
              <a:latin typeface="Arial" panose="020B0604020202020204" pitchFamily="34" charset="0"/>
              <a:ea typeface="Arial" panose="020B0604020202020204" pitchFamily="34" charset="0"/>
            </a:endParaRPr>
          </a:p>
          <a:p>
            <a:pPr>
              <a:lnSpc>
                <a:spcPct val="115000"/>
              </a:lnSpc>
              <a:buNone/>
            </a:pPr>
            <a:r>
              <a:rPr lang="en-GB" sz="1100" dirty="0">
                <a:solidFill>
                  <a:srgbClr val="000000"/>
                </a:solidFill>
                <a:effectLst/>
                <a:latin typeface="Arial" panose="020B0604020202020204" pitchFamily="34" charset="0"/>
                <a:ea typeface="Arial" panose="020B0604020202020204" pitchFamily="34" charset="0"/>
              </a:rPr>
              <a:t>Friends of Blackthorns (</a:t>
            </a:r>
            <a:r>
              <a:rPr lang="en-GB" sz="1100" dirty="0" err="1">
                <a:solidFill>
                  <a:srgbClr val="000000"/>
                </a:solidFill>
                <a:effectLst/>
                <a:latin typeface="Arial" panose="020B0604020202020204" pitchFamily="34" charset="0"/>
                <a:ea typeface="Arial" panose="020B0604020202020204" pitchFamily="34" charset="0"/>
              </a:rPr>
              <a:t>FoBs</a:t>
            </a:r>
            <a:r>
              <a:rPr lang="en-GB" sz="1100" dirty="0">
                <a:solidFill>
                  <a:srgbClr val="000000"/>
                </a:solidFill>
                <a:effectLst/>
                <a:latin typeface="Arial" panose="020B0604020202020204" pitchFamily="34" charset="0"/>
                <a:ea typeface="Arial" panose="020B0604020202020204" pitchFamily="34" charset="0"/>
              </a:rPr>
              <a:t>) is the Parent Teacher Association (PTA) for Blackthorns. It’s a charity and is run by parent volunteers. </a:t>
            </a:r>
            <a:endParaRPr lang="en-GB" sz="1100" dirty="0">
              <a:effectLst/>
              <a:latin typeface="Arial" panose="020B0604020202020204" pitchFamily="34" charset="0"/>
              <a:ea typeface="Arial" panose="020B0604020202020204" pitchFamily="34" charset="0"/>
            </a:endParaRPr>
          </a:p>
          <a:p>
            <a:pPr>
              <a:lnSpc>
                <a:spcPct val="115000"/>
              </a:lnSpc>
              <a:buNone/>
            </a:pPr>
            <a:r>
              <a:rPr lang="en-GB" sz="1100" b="1" dirty="0">
                <a:effectLst/>
                <a:latin typeface="Arial" panose="020B0604020202020204" pitchFamily="34" charset="0"/>
                <a:ea typeface="Arial" panose="020B0604020202020204" pitchFamily="34" charset="0"/>
              </a:rPr>
              <a:t> </a:t>
            </a:r>
            <a:r>
              <a:rPr lang="en-GB" sz="1100" b="1" dirty="0">
                <a:solidFill>
                  <a:srgbClr val="000000"/>
                </a:solidFill>
                <a:effectLst/>
                <a:latin typeface="Arial" panose="020B0604020202020204" pitchFamily="34" charset="0"/>
                <a:ea typeface="Arial" panose="020B0604020202020204" pitchFamily="34" charset="0"/>
              </a:rPr>
              <a:t>WHAT DOES FOBS DO?</a:t>
            </a:r>
            <a:endParaRPr lang="en-GB" sz="1100" dirty="0">
              <a:effectLst/>
              <a:latin typeface="Arial" panose="020B0604020202020204" pitchFamily="34" charset="0"/>
              <a:ea typeface="Arial" panose="020B0604020202020204" pitchFamily="34" charset="0"/>
            </a:endParaRPr>
          </a:p>
          <a:p>
            <a:pPr>
              <a:lnSpc>
                <a:spcPct val="115000"/>
              </a:lnSpc>
              <a:buNone/>
            </a:pPr>
            <a:r>
              <a:rPr lang="en-GB" sz="1100" dirty="0">
                <a:solidFill>
                  <a:srgbClr val="000000"/>
                </a:solidFill>
                <a:effectLst/>
                <a:latin typeface="Arial" panose="020B0604020202020204" pitchFamily="34" charset="0"/>
                <a:ea typeface="Arial" panose="020B0604020202020204" pitchFamily="34" charset="0"/>
              </a:rPr>
              <a:t>FOBs runs events throughout the year to raise money for the school – these funds are essential for Blackthorns. We can’t do without all of you, so please do come and support our events as these enrich the children’s school experiences. </a:t>
            </a:r>
            <a:endParaRPr lang="en-GB" sz="1100" dirty="0">
              <a:effectLst/>
              <a:latin typeface="Arial" panose="020B0604020202020204" pitchFamily="34" charset="0"/>
              <a:ea typeface="Arial" panose="020B0604020202020204" pitchFamily="34" charset="0"/>
            </a:endParaRPr>
          </a:p>
          <a:p>
            <a:pPr>
              <a:lnSpc>
                <a:spcPct val="115000"/>
              </a:lnSpc>
              <a:buNone/>
            </a:pPr>
            <a:r>
              <a:rPr lang="en-GB" sz="1100" dirty="0">
                <a:effectLst/>
                <a:latin typeface="Arial" panose="020B0604020202020204" pitchFamily="34" charset="0"/>
                <a:ea typeface="Arial" panose="020B0604020202020204" pitchFamily="34" charset="0"/>
              </a:rPr>
              <a:t> </a:t>
            </a:r>
            <a:r>
              <a:rPr lang="en-GB" sz="1100" dirty="0">
                <a:solidFill>
                  <a:srgbClr val="000000"/>
                </a:solidFill>
                <a:effectLst/>
                <a:latin typeface="Arial" panose="020B0604020202020204" pitchFamily="34" charset="0"/>
                <a:ea typeface="Arial" panose="020B0604020202020204" pitchFamily="34" charset="0"/>
              </a:rPr>
              <a:t>In recent years, the money </a:t>
            </a:r>
            <a:r>
              <a:rPr lang="en-GB" sz="1100" dirty="0" err="1">
                <a:solidFill>
                  <a:srgbClr val="000000"/>
                </a:solidFill>
                <a:effectLst/>
                <a:latin typeface="Arial" panose="020B0604020202020204" pitchFamily="34" charset="0"/>
                <a:ea typeface="Arial" panose="020B0604020202020204" pitchFamily="34" charset="0"/>
              </a:rPr>
              <a:t>FoBs</a:t>
            </a:r>
            <a:r>
              <a:rPr lang="en-GB" sz="1100" dirty="0">
                <a:solidFill>
                  <a:srgbClr val="000000"/>
                </a:solidFill>
                <a:effectLst/>
                <a:latin typeface="Arial" panose="020B0604020202020204" pitchFamily="34" charset="0"/>
                <a:ea typeface="Arial" panose="020B0604020202020204" pitchFamily="34" charset="0"/>
              </a:rPr>
              <a:t> raised has funded:</a:t>
            </a:r>
            <a:endParaRPr lang="en-GB" sz="1100" dirty="0">
              <a:effectLst/>
              <a:latin typeface="Arial" panose="020B0604020202020204" pitchFamily="34" charset="0"/>
              <a:ea typeface="Arial" panose="020B0604020202020204" pitchFamily="34" charset="0"/>
            </a:endParaRPr>
          </a:p>
          <a:p>
            <a:pPr marL="342900" lvl="0" indent="-342900">
              <a:lnSpc>
                <a:spcPct val="115000"/>
              </a:lnSpc>
              <a:spcBef>
                <a:spcPts val="1200"/>
              </a:spcBef>
              <a:buFont typeface="Arial" panose="020B0604020202020204" pitchFamily="34" charset="0"/>
              <a:buChar char="●"/>
            </a:pPr>
            <a:r>
              <a:rPr lang="en-GB" sz="1100" u="none" strike="noStrike" dirty="0">
                <a:solidFill>
                  <a:srgbClr val="000000"/>
                </a:solidFill>
                <a:effectLst/>
                <a:latin typeface="Arial" panose="020B0604020202020204" pitchFamily="34" charset="0"/>
                <a:ea typeface="Arial" panose="020B0604020202020204" pitchFamily="34" charset="0"/>
              </a:rPr>
              <a:t>The Blackthorn Forest School. We are delighted to be able to fund this again for the 2026/27 academic year.</a:t>
            </a:r>
            <a:endParaRPr lang="en-GB" sz="1100" u="none" strike="noStrike" dirty="0">
              <a:effectLst/>
              <a:latin typeface="Arial" panose="020B0604020202020204" pitchFamily="34" charset="0"/>
              <a:ea typeface="Arial" panose="020B0604020202020204" pitchFamily="34" charset="0"/>
            </a:endParaRPr>
          </a:p>
          <a:p>
            <a:pPr marL="342900" lvl="0" indent="-342900">
              <a:lnSpc>
                <a:spcPct val="115000"/>
              </a:lnSpc>
              <a:buFont typeface="Arial" panose="020B0604020202020204" pitchFamily="34" charset="0"/>
              <a:buChar char="●"/>
            </a:pPr>
            <a:r>
              <a:rPr lang="en-GB" sz="1100" u="none" strike="noStrike" dirty="0">
                <a:solidFill>
                  <a:srgbClr val="000000"/>
                </a:solidFill>
                <a:effectLst/>
                <a:latin typeface="Arial" panose="020B0604020202020204" pitchFamily="34" charset="0"/>
                <a:ea typeface="Arial" panose="020B0604020202020204" pitchFamily="34" charset="0"/>
              </a:rPr>
              <a:t>iPads for the Y6 classroom</a:t>
            </a:r>
            <a:endParaRPr lang="en-GB" sz="1100" u="none" strike="noStrike" dirty="0">
              <a:effectLst/>
              <a:latin typeface="Arial" panose="020B0604020202020204" pitchFamily="34" charset="0"/>
              <a:ea typeface="Arial" panose="020B0604020202020204" pitchFamily="34" charset="0"/>
            </a:endParaRPr>
          </a:p>
          <a:p>
            <a:pPr marL="342900" lvl="0" indent="-342900">
              <a:lnSpc>
                <a:spcPct val="115000"/>
              </a:lnSpc>
              <a:buFont typeface="Arial" panose="020B0604020202020204" pitchFamily="34" charset="0"/>
              <a:buChar char="●"/>
            </a:pPr>
            <a:r>
              <a:rPr lang="en-GB" sz="1100" u="none" strike="noStrike" dirty="0">
                <a:solidFill>
                  <a:srgbClr val="000000"/>
                </a:solidFill>
                <a:effectLst/>
                <a:latin typeface="Arial" panose="020B0604020202020204" pitchFamily="34" charset="0"/>
                <a:ea typeface="Arial" panose="020B0604020202020204" pitchFamily="34" charset="0"/>
              </a:rPr>
              <a:t>Resources for the reading and phonics scheme</a:t>
            </a:r>
            <a:endParaRPr lang="en-GB" sz="1100" u="none" strike="noStrike" dirty="0">
              <a:effectLst/>
              <a:latin typeface="Arial" panose="020B0604020202020204" pitchFamily="34" charset="0"/>
              <a:ea typeface="Arial" panose="020B0604020202020204" pitchFamily="34" charset="0"/>
            </a:endParaRPr>
          </a:p>
          <a:p>
            <a:pPr marL="342900" lvl="0" indent="-342900">
              <a:lnSpc>
                <a:spcPct val="115000"/>
              </a:lnSpc>
              <a:buFont typeface="Arial" panose="020B0604020202020204" pitchFamily="34" charset="0"/>
              <a:buChar char="●"/>
            </a:pPr>
            <a:r>
              <a:rPr lang="en-GB" sz="1100" u="none" strike="noStrike" dirty="0">
                <a:solidFill>
                  <a:srgbClr val="000000"/>
                </a:solidFill>
                <a:effectLst/>
                <a:latin typeface="Arial" panose="020B0604020202020204" pitchFamily="34" charset="0"/>
                <a:ea typeface="Arial" panose="020B0604020202020204" pitchFamily="34" charset="0"/>
              </a:rPr>
              <a:t>Redecorating of KS1 And KS2 areas</a:t>
            </a:r>
            <a:endParaRPr lang="en-GB" sz="1100" u="none" strike="noStrike" dirty="0">
              <a:effectLst/>
              <a:latin typeface="Arial" panose="020B0604020202020204" pitchFamily="34" charset="0"/>
              <a:ea typeface="Arial" panose="020B0604020202020204" pitchFamily="34" charset="0"/>
            </a:endParaRPr>
          </a:p>
          <a:p>
            <a:pPr marL="342900" lvl="0" indent="-342900">
              <a:lnSpc>
                <a:spcPct val="115000"/>
              </a:lnSpc>
              <a:buFont typeface="Arial" panose="020B0604020202020204" pitchFamily="34" charset="0"/>
              <a:buChar char="●"/>
            </a:pPr>
            <a:r>
              <a:rPr lang="en-GB" sz="1100" u="none" strike="noStrike" dirty="0">
                <a:solidFill>
                  <a:srgbClr val="000000"/>
                </a:solidFill>
                <a:effectLst/>
                <a:latin typeface="Arial" panose="020B0604020202020204" pitchFamily="34" charset="0"/>
                <a:ea typeface="Arial" panose="020B0604020202020204" pitchFamily="34" charset="0"/>
              </a:rPr>
              <a:t>Ovens for DT, Chick incubators, science supplies and more.</a:t>
            </a:r>
            <a:endParaRPr lang="en-GB" sz="1100" u="none" strike="noStrike" dirty="0">
              <a:effectLst/>
              <a:latin typeface="Arial" panose="020B0604020202020204" pitchFamily="34" charset="0"/>
              <a:ea typeface="Arial" panose="020B0604020202020204" pitchFamily="34" charset="0"/>
            </a:endParaRPr>
          </a:p>
          <a:p>
            <a:pPr marL="342900" lvl="0" indent="-342900">
              <a:lnSpc>
                <a:spcPct val="115000"/>
              </a:lnSpc>
              <a:buFont typeface="Arial" panose="020B0604020202020204" pitchFamily="34" charset="0"/>
              <a:buChar char="●"/>
            </a:pPr>
            <a:r>
              <a:rPr lang="en-GB" sz="1100" u="none" strike="noStrike" dirty="0">
                <a:solidFill>
                  <a:srgbClr val="000000"/>
                </a:solidFill>
                <a:effectLst/>
                <a:latin typeface="Arial" panose="020B0604020202020204" pitchFamily="34" charset="0"/>
                <a:ea typeface="Arial" panose="020B0604020202020204" pitchFamily="34" charset="0"/>
              </a:rPr>
              <a:t>Art and author workshops</a:t>
            </a:r>
            <a:endParaRPr lang="en-GB" sz="1100" u="none" strike="noStrike" dirty="0">
              <a:effectLst/>
              <a:latin typeface="Arial" panose="020B0604020202020204" pitchFamily="34" charset="0"/>
              <a:ea typeface="Arial" panose="020B0604020202020204" pitchFamily="34" charset="0"/>
            </a:endParaRPr>
          </a:p>
          <a:p>
            <a:pPr marL="342900" lvl="0" indent="-342900">
              <a:lnSpc>
                <a:spcPct val="115000"/>
              </a:lnSpc>
              <a:spcAft>
                <a:spcPts val="1200"/>
              </a:spcAft>
              <a:buFont typeface="Arial" panose="020B0604020202020204" pitchFamily="34" charset="0"/>
              <a:buChar char="●"/>
            </a:pPr>
            <a:r>
              <a:rPr lang="en-GB" sz="1100" u="none" strike="noStrike" dirty="0">
                <a:solidFill>
                  <a:srgbClr val="000000"/>
                </a:solidFill>
                <a:effectLst/>
                <a:latin typeface="Arial" panose="020B0604020202020204" pitchFamily="34" charset="0"/>
                <a:ea typeface="Arial" panose="020B0604020202020204" pitchFamily="34" charset="0"/>
              </a:rPr>
              <a:t>Playground and outdoor equipment</a:t>
            </a:r>
            <a:endParaRPr lang="en-GB" sz="1100" dirty="0">
              <a:latin typeface="Arial" panose="020B0604020202020204" pitchFamily="34" charset="0"/>
              <a:ea typeface="Arial" panose="020B0604020202020204" pitchFamily="34" charset="0"/>
            </a:endParaRPr>
          </a:p>
          <a:p>
            <a:pPr marL="342900" lvl="0" indent="-342900">
              <a:lnSpc>
                <a:spcPct val="115000"/>
              </a:lnSpc>
              <a:spcAft>
                <a:spcPts val="1200"/>
              </a:spcAft>
              <a:buFont typeface="Arial" panose="020B0604020202020204" pitchFamily="34" charset="0"/>
              <a:buChar char="●"/>
            </a:pPr>
            <a:r>
              <a:rPr lang="en-GB" sz="1100" b="1" dirty="0">
                <a:solidFill>
                  <a:srgbClr val="000000"/>
                </a:solidFill>
                <a:effectLst/>
                <a:latin typeface="Arial" panose="020B0604020202020204" pitchFamily="34" charset="0"/>
                <a:ea typeface="Arial" panose="020B0604020202020204" pitchFamily="34" charset="0"/>
              </a:rPr>
              <a:t>WHO ARE WE?</a:t>
            </a:r>
            <a:endParaRPr lang="en-GB" sz="1100" dirty="0">
              <a:effectLst/>
              <a:latin typeface="Arial" panose="020B0604020202020204" pitchFamily="34" charset="0"/>
              <a:ea typeface="Arial" panose="020B0604020202020204" pitchFamily="34" charset="0"/>
            </a:endParaRPr>
          </a:p>
          <a:p>
            <a:pPr>
              <a:lnSpc>
                <a:spcPct val="115000"/>
              </a:lnSpc>
              <a:buNone/>
            </a:pPr>
            <a:r>
              <a:rPr lang="en-GB" sz="1100" dirty="0">
                <a:solidFill>
                  <a:srgbClr val="000000"/>
                </a:solidFill>
                <a:effectLst/>
                <a:latin typeface="Arial" panose="020B0604020202020204" pitchFamily="34" charset="0"/>
                <a:ea typeface="Arial" panose="020B0604020202020204" pitchFamily="34" charset="0"/>
              </a:rPr>
              <a:t>We are all parents at Blackthorns, who meet a couple of times a term. There are also staff representatives who liaise between </a:t>
            </a:r>
            <a:r>
              <a:rPr lang="en-GB" sz="1100" dirty="0" err="1">
                <a:solidFill>
                  <a:srgbClr val="000000"/>
                </a:solidFill>
                <a:effectLst/>
                <a:latin typeface="Arial" panose="020B0604020202020204" pitchFamily="34" charset="0"/>
                <a:ea typeface="Arial" panose="020B0604020202020204" pitchFamily="34" charset="0"/>
              </a:rPr>
              <a:t>FoBs</a:t>
            </a:r>
            <a:r>
              <a:rPr lang="en-GB" sz="1100" dirty="0">
                <a:solidFill>
                  <a:srgbClr val="000000"/>
                </a:solidFill>
                <a:effectLst/>
                <a:latin typeface="Arial" panose="020B0604020202020204" pitchFamily="34" charset="0"/>
                <a:ea typeface="Arial" panose="020B0604020202020204" pitchFamily="34" charset="0"/>
              </a:rPr>
              <a:t> and the school, plus a team of ad hoc parent volunteers who help out at events. Anyone is welcome!</a:t>
            </a:r>
          </a:p>
        </p:txBody>
      </p:sp>
      <p:pic>
        <p:nvPicPr>
          <p:cNvPr id="15" name="Picture 14">
            <a:extLst>
              <a:ext uri="{FF2B5EF4-FFF2-40B4-BE49-F238E27FC236}">
                <a16:creationId xmlns:a16="http://schemas.microsoft.com/office/drawing/2014/main" id="{464B78D3-61BB-3944-1C06-38A4887FEA98}"/>
              </a:ext>
            </a:extLst>
          </p:cNvPr>
          <p:cNvPicPr>
            <a:picLocks noChangeAspect="1"/>
          </p:cNvPicPr>
          <p:nvPr/>
        </p:nvPicPr>
        <p:blipFill>
          <a:blip r:embed="rId3"/>
          <a:stretch>
            <a:fillRect/>
          </a:stretch>
        </p:blipFill>
        <p:spPr>
          <a:xfrm>
            <a:off x="2154717" y="3950051"/>
            <a:ext cx="5044877" cy="998307"/>
          </a:xfrm>
          <a:prstGeom prst="rect">
            <a:avLst/>
          </a:prstGeom>
        </p:spPr>
      </p:pic>
      <p:sp>
        <p:nvSpPr>
          <p:cNvPr id="17" name="TextBox 16">
            <a:extLst>
              <a:ext uri="{FF2B5EF4-FFF2-40B4-BE49-F238E27FC236}">
                <a16:creationId xmlns:a16="http://schemas.microsoft.com/office/drawing/2014/main" id="{E5D3A0D2-2113-F1CA-61A8-A33335102C4E}"/>
              </a:ext>
            </a:extLst>
          </p:cNvPr>
          <p:cNvSpPr txBox="1"/>
          <p:nvPr/>
        </p:nvSpPr>
        <p:spPr>
          <a:xfrm>
            <a:off x="210312" y="4692326"/>
            <a:ext cx="8933688" cy="2212529"/>
          </a:xfrm>
          <a:prstGeom prst="rect">
            <a:avLst/>
          </a:prstGeom>
          <a:noFill/>
        </p:spPr>
        <p:txBody>
          <a:bodyPr wrap="square">
            <a:spAutoFit/>
          </a:bodyPr>
          <a:lstStyle/>
          <a:p>
            <a:pPr>
              <a:lnSpc>
                <a:spcPct val="115000"/>
              </a:lnSpc>
              <a:buNone/>
            </a:pPr>
            <a:r>
              <a:rPr lang="en-GB" sz="1100" b="1" dirty="0">
                <a:effectLst/>
                <a:latin typeface="Arial" panose="020B0604020202020204" pitchFamily="34" charset="0"/>
                <a:ea typeface="Arial" panose="020B0604020202020204" pitchFamily="34" charset="0"/>
              </a:rPr>
              <a:t>UPCOMING EVENTS</a:t>
            </a:r>
            <a:endParaRPr lang="en-GB" sz="1100" dirty="0">
              <a:effectLst/>
              <a:latin typeface="Arial" panose="020B0604020202020204" pitchFamily="34" charset="0"/>
              <a:ea typeface="Arial" panose="020B0604020202020204" pitchFamily="34" charset="0"/>
            </a:endParaRPr>
          </a:p>
          <a:p>
            <a:pPr marL="342900" lvl="0" indent="-342900">
              <a:lnSpc>
                <a:spcPct val="115000"/>
              </a:lnSpc>
              <a:spcAft>
                <a:spcPts val="1000"/>
              </a:spcAft>
              <a:buFont typeface="Arial" panose="020B0604020202020204" pitchFamily="34" charset="0"/>
              <a:buChar char="●"/>
            </a:pPr>
            <a:r>
              <a:rPr lang="en-GB" sz="1100" u="none" strike="noStrike" dirty="0">
                <a:effectLst/>
                <a:latin typeface="Arial" panose="020B0604020202020204" pitchFamily="34" charset="0"/>
                <a:ea typeface="Arial" panose="020B0604020202020204" pitchFamily="34" charset="0"/>
              </a:rPr>
              <a:t>Friday 9th October – Comedy Night. Just under two weeks to go until the Blackthorns Comedy Night! This is honestly not one to miss and the feedback from last year was great. There are only a few available tickets left to purchase online (</a:t>
            </a:r>
            <a:r>
              <a:rPr lang="en-GB" sz="1100" u="none" strike="noStrike" dirty="0">
                <a:solidFill>
                  <a:srgbClr val="1155CC"/>
                </a:solidFill>
                <a:effectLst/>
                <a:latin typeface="Arial" panose="020B0604020202020204" pitchFamily="34" charset="0"/>
                <a:ea typeface="Arial" panose="020B0604020202020204" pitchFamily="34" charset="0"/>
                <a:hlinkClick r:id="rId4"/>
              </a:rPr>
              <a:t>https://www.pta-events.co.uk/blackthornsfobs/index.cfm</a:t>
            </a:r>
            <a:r>
              <a:rPr lang="en-GB" sz="1100" u="none" strike="noStrike" dirty="0">
                <a:effectLst/>
                <a:latin typeface="Arial" panose="020B0604020202020204" pitchFamily="34" charset="0"/>
                <a:ea typeface="Arial" panose="020B0604020202020204" pitchFamily="34" charset="0"/>
              </a:rPr>
              <a:t>). The bar will also be available all evening, so it’s a great chance for a social too! </a:t>
            </a:r>
          </a:p>
          <a:p>
            <a:pPr marL="342900" lvl="0" indent="-342900">
              <a:lnSpc>
                <a:spcPct val="115000"/>
              </a:lnSpc>
              <a:spcAft>
                <a:spcPts val="1000"/>
              </a:spcAft>
              <a:buFont typeface="Arial" panose="020B0604020202020204" pitchFamily="34" charset="0"/>
              <a:buChar char="●"/>
            </a:pPr>
            <a:r>
              <a:rPr lang="en-GB" sz="1100" u="none" strike="noStrike" dirty="0">
                <a:effectLst/>
                <a:latin typeface="Arial" panose="020B0604020202020204" pitchFamily="34" charset="0"/>
                <a:ea typeface="Arial" panose="020B0604020202020204" pitchFamily="34" charset="0"/>
              </a:rPr>
              <a:t>Monday 30th November and Wednesday 2nd December – Festive Wreath Making Workshops</a:t>
            </a:r>
          </a:p>
          <a:p>
            <a:pPr marL="342900" lvl="0" indent="-342900">
              <a:lnSpc>
                <a:spcPct val="115000"/>
              </a:lnSpc>
              <a:spcAft>
                <a:spcPts val="1000"/>
              </a:spcAft>
              <a:buFont typeface="Arial" panose="020B0604020202020204" pitchFamily="34" charset="0"/>
              <a:buChar char="●"/>
            </a:pPr>
            <a:r>
              <a:rPr lang="en-GB" sz="1100" u="none" strike="noStrike" dirty="0">
                <a:effectLst/>
                <a:latin typeface="Arial" panose="020B0604020202020204" pitchFamily="34" charset="0"/>
                <a:ea typeface="Arial" panose="020B0604020202020204" pitchFamily="34" charset="0"/>
              </a:rPr>
              <a:t>Friday 11th December – Christmas Fair and non-uniform day (in return for hamper gifts)</a:t>
            </a:r>
          </a:p>
          <a:p>
            <a:pPr marL="342900" lvl="0" indent="-342900">
              <a:lnSpc>
                <a:spcPct val="115000"/>
              </a:lnSpc>
              <a:buFont typeface="Arial" panose="020B0604020202020204" pitchFamily="34" charset="0"/>
              <a:buChar char="●"/>
            </a:pPr>
            <a:r>
              <a:rPr lang="en-GB" sz="1100" u="none" strike="noStrike" dirty="0">
                <a:effectLst/>
                <a:latin typeface="Arial" panose="020B0604020202020204" pitchFamily="34" charset="0"/>
                <a:ea typeface="Arial" panose="020B0604020202020204" pitchFamily="34" charset="0"/>
              </a:rPr>
              <a:t>Friday 18th December – </a:t>
            </a:r>
            <a:r>
              <a:rPr lang="en-GB" sz="1100" u="none" strike="noStrike" dirty="0" err="1">
                <a:effectLst/>
                <a:latin typeface="Arial" panose="020B0604020202020204" pitchFamily="34" charset="0"/>
                <a:ea typeface="Arial" panose="020B0604020202020204" pitchFamily="34" charset="0"/>
              </a:rPr>
              <a:t>FoBs</a:t>
            </a:r>
            <a:r>
              <a:rPr lang="en-GB" sz="1100" u="none" strike="noStrike" dirty="0">
                <a:effectLst/>
                <a:latin typeface="Arial" panose="020B0604020202020204" pitchFamily="34" charset="0"/>
                <a:ea typeface="Arial" panose="020B0604020202020204" pitchFamily="34" charset="0"/>
              </a:rPr>
              <a:t> Christmas Lunch and Parent Raffle</a:t>
            </a:r>
          </a:p>
          <a:p>
            <a:pPr>
              <a:lnSpc>
                <a:spcPct val="115000"/>
              </a:lnSpc>
              <a:buNone/>
            </a:pPr>
            <a:r>
              <a:rPr lang="en-GB" sz="1100" dirty="0">
                <a:effectLst/>
                <a:latin typeface="Arial" panose="020B0604020202020204" pitchFamily="34" charset="0"/>
                <a:ea typeface="Arial" panose="020B0604020202020204" pitchFamily="34" charset="0"/>
              </a:rPr>
              <a:t> We’ll share more details on these and future events soon. We also want to say a big thank you to the volunteers for the pre-loved uniform and cookie sale last week. With everyone’s support, we raised £249.</a:t>
            </a:r>
          </a:p>
        </p:txBody>
      </p:sp>
    </p:spTree>
    <p:extLst>
      <p:ext uri="{BB962C8B-B14F-4D97-AF65-F5344CB8AC3E}">
        <p14:creationId xmlns:p14="http://schemas.microsoft.com/office/powerpoint/2010/main" val="1375246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E2A36E1-8227-4A6B-BA25-28BAE264D8AF}"/>
              </a:ext>
            </a:extLst>
          </p:cNvPr>
          <p:cNvSpPr txBox="1"/>
          <p:nvPr/>
        </p:nvSpPr>
        <p:spPr>
          <a:xfrm rot="10800000" flipV="1">
            <a:off x="148468" y="5683028"/>
            <a:ext cx="885070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i="1"/>
              <a:t>I am available at the beginning and end of the school day as much as possible, please feel free to come and speak to me should you have any queries.</a:t>
            </a:r>
          </a:p>
          <a:p>
            <a:pPr algn="ctr"/>
            <a:r>
              <a:rPr lang="en-US" sz="1400" b="1" i="1"/>
              <a:t> EMMA SAUNDERS</a:t>
            </a:r>
          </a:p>
          <a:p>
            <a:pPr algn="ctr"/>
            <a:r>
              <a:rPr lang="en-US" sz="1400" b="1" i="1"/>
              <a:t> Headteacher</a:t>
            </a:r>
            <a:endParaRPr lang="en-US" sz="1400" b="1" i="1" dirty="0"/>
          </a:p>
        </p:txBody>
      </p:sp>
      <p:sp>
        <p:nvSpPr>
          <p:cNvPr id="12" name="TextBox 11">
            <a:extLst>
              <a:ext uri="{FF2B5EF4-FFF2-40B4-BE49-F238E27FC236}">
                <a16:creationId xmlns:a16="http://schemas.microsoft.com/office/drawing/2014/main" id="{BBFB856E-7450-1A70-E2B8-83E063FEFD6C}"/>
              </a:ext>
            </a:extLst>
          </p:cNvPr>
          <p:cNvSpPr txBox="1"/>
          <p:nvPr/>
        </p:nvSpPr>
        <p:spPr>
          <a:xfrm>
            <a:off x="319064" y="220864"/>
            <a:ext cx="815742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Dates for your diary. </a:t>
            </a:r>
            <a:r>
              <a:rPr lang="en-GB" sz="1400"/>
              <a:t>More information will follow regarding these events</a:t>
            </a:r>
            <a:r>
              <a:rPr lang="en-GB"/>
              <a:t>.</a:t>
            </a:r>
            <a:endParaRPr lang="en-GB" dirty="0"/>
          </a:p>
        </p:txBody>
      </p:sp>
      <p:pic>
        <p:nvPicPr>
          <p:cNvPr id="4" name="Picture 3">
            <a:extLst>
              <a:ext uri="{FF2B5EF4-FFF2-40B4-BE49-F238E27FC236}">
                <a16:creationId xmlns:a16="http://schemas.microsoft.com/office/drawing/2014/main" id="{2496B1B6-0F49-A690-763F-48BF776B97BC}"/>
              </a:ext>
            </a:extLst>
          </p:cNvPr>
          <p:cNvPicPr>
            <a:picLocks noChangeAspect="1"/>
          </p:cNvPicPr>
          <p:nvPr/>
        </p:nvPicPr>
        <p:blipFill>
          <a:blip r:embed="rId2"/>
          <a:stretch>
            <a:fillRect/>
          </a:stretch>
        </p:blipFill>
        <p:spPr>
          <a:xfrm>
            <a:off x="1535938" y="736104"/>
            <a:ext cx="5852667" cy="4801016"/>
          </a:xfrm>
          <a:prstGeom prst="rect">
            <a:avLst/>
          </a:prstGeom>
        </p:spPr>
      </p:pic>
    </p:spTree>
    <p:extLst>
      <p:ext uri="{BB962C8B-B14F-4D97-AF65-F5344CB8AC3E}">
        <p14:creationId xmlns:p14="http://schemas.microsoft.com/office/powerpoint/2010/main" val="93896507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42e04c9-6f58-4964-b0e1-b412754b0a6a">
      <Terms xmlns="http://schemas.microsoft.com/office/infopath/2007/PartnerControls"/>
    </lcf76f155ced4ddcb4097134ff3c332f>
    <TaxCatchAll xmlns="64fceab6-d6e2-4967-b0d3-f34d7fb37bdb" xsi:nil="true"/>
    <MediaLengthInSeconds xmlns="d42e04c9-6f58-4964-b0e1-b412754b0a6a" xsi:nil="true"/>
    <SharedWithUsers xmlns="64fceab6-d6e2-4967-b0d3-f34d7fb37bdb">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6212018540EC1469E25A1F54B32B318" ma:contentTypeVersion="16" ma:contentTypeDescription="Create a new document." ma:contentTypeScope="" ma:versionID="757f1bd7fa4e779b7460b332e875dbfa">
  <xsd:schema xmlns:xsd="http://www.w3.org/2001/XMLSchema" xmlns:xs="http://www.w3.org/2001/XMLSchema" xmlns:p="http://schemas.microsoft.com/office/2006/metadata/properties" xmlns:ns2="d42e04c9-6f58-4964-b0e1-b412754b0a6a" xmlns:ns3="64fceab6-d6e2-4967-b0d3-f34d7fb37bdb" targetNamespace="http://schemas.microsoft.com/office/2006/metadata/properties" ma:root="true" ma:fieldsID="cf17c3e757f7eef2f1a41402cd996380" ns2:_="" ns3:_="">
    <xsd:import namespace="d42e04c9-6f58-4964-b0e1-b412754b0a6a"/>
    <xsd:import namespace="64fceab6-d6e2-4967-b0d3-f34d7fb37bd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2e04c9-6f58-4964-b0e1-b412754b0a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4a7214f-37fc-47d8-bc3c-7f87a24884c6"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description="" ma:indexed="true"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4fceab6-d6e2-4967-b0d3-f34d7fb37bd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3a7a5e5-89c2-4ef6-af90-d6cb65aa15f9}" ma:internalName="TaxCatchAll" ma:readOnly="false" ma:showField="CatchAllData" ma:web="64fceab6-d6e2-4967-b0d3-f34d7fb37bd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3DEA353-F3DF-4D6C-9AC9-8C902D8267DD}">
  <ds:schemaRefs>
    <ds:schemaRef ds:uri="http://schemas.microsoft.com/sharepoint/v3/contenttype/forms"/>
  </ds:schemaRefs>
</ds:datastoreItem>
</file>

<file path=customXml/itemProps2.xml><?xml version="1.0" encoding="utf-8"?>
<ds:datastoreItem xmlns:ds="http://schemas.openxmlformats.org/officeDocument/2006/customXml" ds:itemID="{005FFA7E-2C9E-4877-AB32-DB34AD6A4536}">
  <ds:schemaRefs>
    <ds:schemaRef ds:uri="http://schemas.openxmlformats.org/package/2006/metadata/core-properties"/>
    <ds:schemaRef ds:uri="http://purl.org/dc/terms/"/>
    <ds:schemaRef ds:uri="7b828732-ee0d-4785-becb-3833ac49081c"/>
    <ds:schemaRef ds:uri="35b0577c-5ed3-4a6f-8c10-8e6f8874e83b"/>
    <ds:schemaRef ds:uri="http://schemas.microsoft.com/office/2006/metadata/properties"/>
    <ds:schemaRef ds:uri="http://schemas.microsoft.com/office/2006/documentManagement/types"/>
    <ds:schemaRef ds:uri="http://purl.org/dc/elements/1.1/"/>
    <ds:schemaRef ds:uri="http://purl.org/dc/dcmitype/"/>
    <ds:schemaRef ds:uri="http://www.w3.org/XML/1998/namespace"/>
    <ds:schemaRef ds:uri="http://schemas.microsoft.com/office/infopath/2007/PartnerControls"/>
    <ds:schemaRef ds:uri="d42e04c9-6f58-4964-b0e1-b412754b0a6a"/>
    <ds:schemaRef ds:uri="64fceab6-d6e2-4967-b0d3-f34d7fb37bdb"/>
  </ds:schemaRefs>
</ds:datastoreItem>
</file>

<file path=customXml/itemProps3.xml><?xml version="1.0" encoding="utf-8"?>
<ds:datastoreItem xmlns:ds="http://schemas.openxmlformats.org/officeDocument/2006/customXml" ds:itemID="{21F05398-C649-4453-81FC-30EB13A1C9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2e04c9-6f58-4964-b0e1-b412754b0a6a"/>
    <ds:schemaRef ds:uri="64fceab6-d6e2-4967-b0d3-f34d7fb37bd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1827</TotalTime>
  <Words>1461</Words>
  <Application>Microsoft Office PowerPoint</Application>
  <PresentationFormat>On-screen Show (4:3)</PresentationFormat>
  <Paragraphs>61</Paragraphs>
  <Slides>6</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Aptos</vt:lpstr>
      <vt:lpstr>Aptos Display</vt:lpstr>
      <vt:lpstr>Arial</vt:lpstr>
      <vt:lpstr>Berlin Sans FB Demi</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Marianne Brand</dc:creator>
  <cp:lastModifiedBy>Emma Saunders</cp:lastModifiedBy>
  <cp:revision>573</cp:revision>
  <dcterms:created xsi:type="dcterms:W3CDTF">2026-04-21T10:41:48Z</dcterms:created>
  <dcterms:modified xsi:type="dcterms:W3CDTF">2026-09-25T12:24:55Z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0x010100D6212018540EC1469E25A1F54B32B318</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y fmtid="{D5CDD505-2E9C-101B-9397-08002B2CF9AE}" pid="9" name="xd_ProgID">
    <vt:lpwstr/>
  </property>
  <property fmtid="{D5CDD505-2E9C-101B-9397-08002B2CF9AE}" pid="10" name="TemplateUrl">
    <vt:lpwstr/>
  </property>
  <property fmtid="{D5CDD505-2E9C-101B-9397-08002B2CF9AE}" pid="11" name="xd_Signature">
    <vt:bool>false</vt:bool>
  </property>
  <property fmtid="{D5CDD505-2E9C-101B-9397-08002B2CF9AE}" pid="12" name="GUID">
    <vt:lpwstr>18a0cd67-b8b6-4938-8ae2-adea9e113af8</vt:lpwstr>
  </property>
</Properties>
</file>